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3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4.xml" ContentType="application/vnd.openxmlformats-officedocument.theme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theme/theme5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75" r:id="rId2"/>
    <p:sldMasterId id="2147483690" r:id="rId3"/>
    <p:sldMasterId id="2147483705" r:id="rId4"/>
    <p:sldMasterId id="2147483717" r:id="rId5"/>
  </p:sldMasterIdLst>
  <p:sldIdLst>
    <p:sldId id="263" r:id="rId6"/>
    <p:sldId id="257" r:id="rId7"/>
    <p:sldId id="261" r:id="rId8"/>
    <p:sldId id="265" r:id="rId9"/>
    <p:sldId id="269" r:id="rId10"/>
    <p:sldId id="256" r:id="rId11"/>
    <p:sldId id="271" r:id="rId12"/>
    <p:sldId id="274" r:id="rId13"/>
    <p:sldId id="287" r:id="rId14"/>
    <p:sldId id="275" r:id="rId15"/>
    <p:sldId id="288" r:id="rId16"/>
    <p:sldId id="266" r:id="rId17"/>
    <p:sldId id="270" r:id="rId18"/>
    <p:sldId id="272" r:id="rId19"/>
    <p:sldId id="273" r:id="rId20"/>
    <p:sldId id="267" r:id="rId21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C3B9"/>
    <a:srgbClr val="F14A6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525" autoAdjust="0"/>
    <p:restoredTop sz="94660"/>
  </p:normalViewPr>
  <p:slideViewPr>
    <p:cSldViewPr>
      <p:cViewPr varScale="1">
        <p:scale>
          <a:sx n="65" d="100"/>
          <a:sy n="65" d="100"/>
        </p:scale>
        <p:origin x="1360" y="5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icrosoft%20Computers\Downloads\1.%20Doimiy%20aholi%20soni-jami%20(1)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icrosoft%20Computers\Desktop\buxstat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icrosoft%20Computers\Downloads\1.%20Doimiy%20aholi%20soni-jami%20(1)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microsoft.com/office/2011/relationships/chartColorStyle" Target="colors4.xml"/><Relationship Id="rId2" Type="http://schemas.microsoft.com/office/2011/relationships/chartStyle" Target="style4.xml"/><Relationship Id="rId1" Type="http://schemas.openxmlformats.org/officeDocument/2006/relationships/oleObject" Target="&#1050;&#1085;&#1080;&#1075;&#1072;1" TargetMode="Externa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&#1050;&#1085;&#1080;&#1075;&#1072;1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explosion val="3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0EB2-47EC-98D0-06B6622ACC0D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0EB2-47EC-98D0-06B6622ACC0D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0EB2-47EC-98D0-06B6622ACC0D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0EB2-47EC-98D0-06B6622ACC0D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0EB2-47EC-98D0-06B6622ACC0D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0EB2-47EC-98D0-06B6622ACC0D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0EB2-47EC-98D0-06B6622ACC0D}"/>
              </c:ext>
            </c:extLst>
          </c:dPt>
          <c:dPt>
            <c:idx val="7"/>
            <c:bubble3D val="0"/>
            <c:spPr>
              <a:solidFill>
                <a:schemeClr val="accent2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0EB2-47EC-98D0-06B6622ACC0D}"/>
              </c:ext>
            </c:extLst>
          </c:dPt>
          <c:dPt>
            <c:idx val="8"/>
            <c:bubble3D val="0"/>
            <c:spPr>
              <a:solidFill>
                <a:schemeClr val="accent3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1-0EB2-47EC-98D0-06B6622ACC0D}"/>
              </c:ext>
            </c:extLst>
          </c:dPt>
          <c:dPt>
            <c:idx val="9"/>
            <c:bubble3D val="0"/>
            <c:spPr>
              <a:solidFill>
                <a:schemeClr val="accent4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3-0EB2-47EC-98D0-06B6622ACC0D}"/>
              </c:ext>
            </c:extLst>
          </c:dPt>
          <c:dPt>
            <c:idx val="10"/>
            <c:bubble3D val="0"/>
            <c:spPr>
              <a:solidFill>
                <a:schemeClr val="accent5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5-0EB2-47EC-98D0-06B6622ACC0D}"/>
              </c:ext>
            </c:extLst>
          </c:dPt>
          <c:dPt>
            <c:idx val="11"/>
            <c:bubble3D val="0"/>
            <c:spPr>
              <a:solidFill>
                <a:schemeClr val="accent6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7-0EB2-47EC-98D0-06B6622ACC0D}"/>
              </c:ext>
            </c:extLst>
          </c:dPt>
          <c:dPt>
            <c:idx val="12"/>
            <c:bubble3D val="0"/>
            <c:spPr>
              <a:solidFill>
                <a:schemeClr val="accent1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9-0EB2-47EC-98D0-06B6622ACC0D}"/>
              </c:ext>
            </c:extLst>
          </c:dPt>
          <c:dPt>
            <c:idx val="13"/>
            <c:bubble3D val="0"/>
            <c:spPr>
              <a:solidFill>
                <a:schemeClr val="accent2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B-0EB2-47EC-98D0-06B6622ACC0D}"/>
              </c:ext>
            </c:extLst>
          </c:dPt>
          <c:dLbls>
            <c:dLbl>
              <c:idx val="0"/>
              <c:layout>
                <c:manualLayout>
                  <c:x val="1.3929648038375488E-3"/>
                  <c:y val="0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0EB2-47EC-98D0-06B6622ACC0D}"/>
                </c:ext>
              </c:extLst>
            </c:dLbl>
            <c:dLbl>
              <c:idx val="1"/>
              <c:layout>
                <c:manualLayout>
                  <c:x val="6.2683416172694295E-2"/>
                  <c:y val="4.0900015028876906E-2"/>
                </c:manualLayout>
              </c:layout>
              <c:spPr>
                <a:solidFill>
                  <a:sysClr val="window" lastClr="FFFFFF"/>
                </a:solidFill>
                <a:ln w="9525" cap="flat" cmpd="sng" algn="ctr">
                  <a:solidFill>
                    <a:sysClr val="windowText" lastClr="000000">
                      <a:lumMod val="25000"/>
                      <a:lumOff val="75000"/>
                    </a:sys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000" b="0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>
                        <a:gd name="adj1" fmla="val -112074"/>
                        <a:gd name="adj2" fmla="val 59001"/>
                      </a:avLst>
                    </a:prstGeom>
                    <a:noFill/>
                    <a:ln>
                      <a:noFill/>
                    </a:ln>
                  </c15:spPr>
                </c:ext>
                <c:ext xmlns:c16="http://schemas.microsoft.com/office/drawing/2014/chart" uri="{C3380CC4-5D6E-409C-BE32-E72D297353CC}">
                  <c16:uniqueId val="{00000003-0EB2-47EC-98D0-06B6622ACC0D}"/>
                </c:ext>
              </c:extLst>
            </c:dLbl>
            <c:dLbl>
              <c:idx val="12"/>
              <c:layout>
                <c:manualLayout>
                  <c:x val="-2.9252260880590696E-2"/>
                  <c:y val="5.2261130314676059E-2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0EB2-47EC-98D0-06B6622ACC0D}"/>
                </c:ext>
              </c:extLst>
            </c:dLbl>
            <c:spPr>
              <a:solidFill>
                <a:sysClr val="window" lastClr="FFFFFF"/>
              </a:solidFill>
              <a:ln>
                <a:solidFill>
                  <a:sysClr val="windowText" lastClr="000000">
                    <a:lumMod val="25000"/>
                    <a:lumOff val="75000"/>
                  </a:sysClr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strRef>
              <c:f>'[1. Doimiy aholi soni-jami (1).xlsx]1'!$A$5:$A$18</c:f>
              <c:strCache>
                <c:ptCount val="14"/>
                <c:pt idx="0">
                  <c:v>Qoraqalpog`iston Respublikasi</c:v>
                </c:pt>
                <c:pt idx="1">
                  <c:v>Andijon</c:v>
                </c:pt>
                <c:pt idx="2">
                  <c:v>Buxoro</c:v>
                </c:pt>
                <c:pt idx="3">
                  <c:v>Jizzax</c:v>
                </c:pt>
                <c:pt idx="4">
                  <c:v>Qashqadaryo</c:v>
                </c:pt>
                <c:pt idx="5">
                  <c:v>Navoiy</c:v>
                </c:pt>
                <c:pt idx="6">
                  <c:v>Namangan</c:v>
                </c:pt>
                <c:pt idx="7">
                  <c:v>Samarqand</c:v>
                </c:pt>
                <c:pt idx="8">
                  <c:v>Surxondaryo</c:v>
                </c:pt>
                <c:pt idx="9">
                  <c:v>Sirdaryo</c:v>
                </c:pt>
                <c:pt idx="10">
                  <c:v>Toshkent</c:v>
                </c:pt>
                <c:pt idx="11">
                  <c:v>Farg`ona</c:v>
                </c:pt>
                <c:pt idx="12">
                  <c:v>Xorazm</c:v>
                </c:pt>
                <c:pt idx="13">
                  <c:v>Toshkent sh.</c:v>
                </c:pt>
              </c:strCache>
            </c:strRef>
          </c:cat>
          <c:val>
            <c:numRef>
              <c:f>'[1. Doimiy aholi soni-jami (1).xlsx]1'!$AB$5:$AB$18</c:f>
              <c:numCache>
                <c:formatCode>0.0</c:formatCode>
                <c:ptCount val="14"/>
                <c:pt idx="0">
                  <c:v>1976.2</c:v>
                </c:pt>
                <c:pt idx="1">
                  <c:v>3322.7</c:v>
                </c:pt>
                <c:pt idx="2">
                  <c:v>2009.7</c:v>
                </c:pt>
                <c:pt idx="3">
                  <c:v>1475.5</c:v>
                </c:pt>
                <c:pt idx="4">
                  <c:v>3482.3</c:v>
                </c:pt>
                <c:pt idx="5">
                  <c:v>1055.5</c:v>
                </c:pt>
                <c:pt idx="6">
                  <c:v>2997.5</c:v>
                </c:pt>
                <c:pt idx="7">
                  <c:v>4118.2</c:v>
                </c:pt>
                <c:pt idx="8">
                  <c:v>2806.5</c:v>
                </c:pt>
                <c:pt idx="9">
                  <c:v>896.6</c:v>
                </c:pt>
                <c:pt idx="10">
                  <c:v>2993.4</c:v>
                </c:pt>
                <c:pt idx="11">
                  <c:v>3976.3</c:v>
                </c:pt>
                <c:pt idx="12">
                  <c:v>1958.1</c:v>
                </c:pt>
                <c:pt idx="13">
                  <c:v>2956.4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C-0EB2-47EC-98D0-06B6622ACC0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Лист1!$AE$1</c:f>
              <c:strCache>
                <c:ptCount val="1"/>
                <c:pt idx="0">
                  <c:v>Erkaklar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Лист1!$A$2:$A$12</c:f>
              <c:strCache>
                <c:ptCount val="11"/>
                <c:pt idx="0">
                  <c:v>2012-yil</c:v>
                </c:pt>
                <c:pt idx="1">
                  <c:v>2013-yil</c:v>
                </c:pt>
                <c:pt idx="2">
                  <c:v>2014-yil</c:v>
                </c:pt>
                <c:pt idx="3">
                  <c:v>2015-yil</c:v>
                </c:pt>
                <c:pt idx="4">
                  <c:v>2016-yil</c:v>
                </c:pt>
                <c:pt idx="5">
                  <c:v>2017-yil</c:v>
                </c:pt>
                <c:pt idx="6">
                  <c:v>2018-yil</c:v>
                </c:pt>
                <c:pt idx="7">
                  <c:v>2019-yil</c:v>
                </c:pt>
                <c:pt idx="8">
                  <c:v>2020-yil</c:v>
                </c:pt>
                <c:pt idx="9">
                  <c:v>2021-yil</c:v>
                </c:pt>
                <c:pt idx="10">
                  <c:v>2022-yil</c:v>
                </c:pt>
              </c:strCache>
            </c:strRef>
          </c:cat>
          <c:val>
            <c:numRef>
              <c:f>Лист1!$AE$2:$AE$12</c:f>
              <c:numCache>
                <c:formatCode>General</c:formatCode>
                <c:ptCount val="11"/>
                <c:pt idx="0">
                  <c:v>849.7</c:v>
                </c:pt>
                <c:pt idx="1">
                  <c:v>861.6</c:v>
                </c:pt>
                <c:pt idx="2">
                  <c:v>876</c:v>
                </c:pt>
                <c:pt idx="3">
                  <c:v>891.3</c:v>
                </c:pt>
                <c:pt idx="4">
                  <c:v>906.9</c:v>
                </c:pt>
                <c:pt idx="5">
                  <c:v>921.7</c:v>
                </c:pt>
                <c:pt idx="6">
                  <c:v>935.6</c:v>
                </c:pt>
                <c:pt idx="7">
                  <c:v>948.3</c:v>
                </c:pt>
                <c:pt idx="8">
                  <c:v>963.5</c:v>
                </c:pt>
                <c:pt idx="9">
                  <c:v>975.2</c:v>
                </c:pt>
                <c:pt idx="10">
                  <c:v>990.4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CDC-4EB8-883E-E028BE02E404}"/>
            </c:ext>
          </c:extLst>
        </c:ser>
        <c:ser>
          <c:idx val="1"/>
          <c:order val="1"/>
          <c:tx>
            <c:strRef>
              <c:f>Лист1!$AF$1</c:f>
              <c:strCache>
                <c:ptCount val="1"/>
                <c:pt idx="0">
                  <c:v>Ayollar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Лист1!$A$2:$A$12</c:f>
              <c:strCache>
                <c:ptCount val="11"/>
                <c:pt idx="0">
                  <c:v>2012-yil</c:v>
                </c:pt>
                <c:pt idx="1">
                  <c:v>2013-yil</c:v>
                </c:pt>
                <c:pt idx="2">
                  <c:v>2014-yil</c:v>
                </c:pt>
                <c:pt idx="3">
                  <c:v>2015-yil</c:v>
                </c:pt>
                <c:pt idx="4">
                  <c:v>2016-yil</c:v>
                </c:pt>
                <c:pt idx="5">
                  <c:v>2017-yil</c:v>
                </c:pt>
                <c:pt idx="6">
                  <c:v>2018-yil</c:v>
                </c:pt>
                <c:pt idx="7">
                  <c:v>2019-yil</c:v>
                </c:pt>
                <c:pt idx="8">
                  <c:v>2020-yil</c:v>
                </c:pt>
                <c:pt idx="9">
                  <c:v>2021-yil</c:v>
                </c:pt>
                <c:pt idx="10">
                  <c:v>2022-yil</c:v>
                </c:pt>
              </c:strCache>
            </c:strRef>
          </c:cat>
          <c:val>
            <c:numRef>
              <c:f>Лист1!$AF$2:$AF$12</c:f>
              <c:numCache>
                <c:formatCode>0.0</c:formatCode>
                <c:ptCount val="11"/>
                <c:pt idx="0">
                  <c:v>857.7</c:v>
                </c:pt>
                <c:pt idx="1">
                  <c:v>868.1</c:v>
                </c:pt>
                <c:pt idx="2">
                  <c:v>880.4</c:v>
                </c:pt>
                <c:pt idx="3">
                  <c:v>894.1</c:v>
                </c:pt>
                <c:pt idx="4">
                  <c:v>908.3</c:v>
                </c:pt>
                <c:pt idx="5">
                  <c:v>921.8</c:v>
                </c:pt>
                <c:pt idx="6">
                  <c:v>934.6</c:v>
                </c:pt>
                <c:pt idx="7">
                  <c:v>946.5</c:v>
                </c:pt>
                <c:pt idx="8">
                  <c:v>960.4</c:v>
                </c:pt>
                <c:pt idx="9">
                  <c:v>971.9</c:v>
                </c:pt>
                <c:pt idx="10">
                  <c:v>986.4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CDC-4EB8-883E-E028BE02E40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33399536"/>
        <c:axId val="433397568"/>
      </c:barChart>
      <c:catAx>
        <c:axId val="4333995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33397568"/>
        <c:crosses val="autoZero"/>
        <c:auto val="1"/>
        <c:lblAlgn val="ctr"/>
        <c:lblOffset val="100"/>
        <c:noMultiLvlLbl val="0"/>
      </c:catAx>
      <c:valAx>
        <c:axId val="4333975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3339953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500B-4A09-A9AD-21361FF127B2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500B-4A09-A9AD-21361FF127B2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500B-4A09-A9AD-21361FF127B2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500B-4A09-A9AD-21361FF127B2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500B-4A09-A9AD-21361FF127B2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500B-4A09-A9AD-21361FF127B2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500B-4A09-A9AD-21361FF127B2}"/>
              </c:ext>
            </c:extLst>
          </c:dPt>
          <c:dPt>
            <c:idx val="7"/>
            <c:bubble3D val="0"/>
            <c:spPr>
              <a:solidFill>
                <a:schemeClr val="accent2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500B-4A09-A9AD-21361FF127B2}"/>
              </c:ext>
            </c:extLst>
          </c:dPt>
          <c:dPt>
            <c:idx val="8"/>
            <c:bubble3D val="0"/>
            <c:spPr>
              <a:solidFill>
                <a:schemeClr val="accent3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1-500B-4A09-A9AD-21361FF127B2}"/>
              </c:ext>
            </c:extLst>
          </c:dPt>
          <c:dPt>
            <c:idx val="9"/>
            <c:bubble3D val="0"/>
            <c:spPr>
              <a:solidFill>
                <a:schemeClr val="accent4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3-500B-4A09-A9AD-21361FF127B2}"/>
              </c:ext>
            </c:extLst>
          </c:dPt>
          <c:dPt>
            <c:idx val="10"/>
            <c:bubble3D val="0"/>
            <c:spPr>
              <a:solidFill>
                <a:schemeClr val="accent5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5-500B-4A09-A9AD-21361FF127B2}"/>
              </c:ext>
            </c:extLst>
          </c:dPt>
          <c:dPt>
            <c:idx val="11"/>
            <c:bubble3D val="0"/>
            <c:spPr>
              <a:solidFill>
                <a:schemeClr val="accent6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7-500B-4A09-A9AD-21361FF127B2}"/>
              </c:ext>
            </c:extLst>
          </c:dPt>
          <c:dPt>
            <c:idx val="12"/>
            <c:bubble3D val="0"/>
            <c:spPr>
              <a:solidFill>
                <a:schemeClr val="accent1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9-500B-4A09-A9AD-21361FF127B2}"/>
              </c:ext>
            </c:extLst>
          </c:dPt>
          <c:dPt>
            <c:idx val="13"/>
            <c:bubble3D val="0"/>
            <c:spPr>
              <a:solidFill>
                <a:schemeClr val="accent2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B-500B-4A09-A9AD-21361FF127B2}"/>
              </c:ext>
            </c:extLst>
          </c:dPt>
          <c:dLbls>
            <c:dLbl>
              <c:idx val="0"/>
              <c:layout>
                <c:manualLayout>
                  <c:x val="3.6202861451364164E-2"/>
                  <c:y val="6.6612886813690569E-2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500B-4A09-A9AD-21361FF127B2}"/>
                </c:ext>
              </c:extLst>
            </c:dLbl>
            <c:dLbl>
              <c:idx val="10"/>
              <c:layout>
                <c:manualLayout>
                  <c:x val="-0.11025416896551817"/>
                  <c:y val="-7.3274175495059629E-2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500B-4A09-A9AD-21361FF127B2}"/>
                </c:ext>
              </c:extLst>
            </c:dLbl>
            <c:dLbl>
              <c:idx val="11"/>
              <c:layout>
                <c:manualLayout>
                  <c:x val="-2.7974938394236006E-2"/>
                  <c:y val="-6.3282242473006053E-2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500B-4A09-A9AD-21361FF127B2}"/>
                </c:ext>
              </c:extLst>
            </c:dLbl>
            <c:dLbl>
              <c:idx val="12"/>
              <c:layout>
                <c:manualLayout>
                  <c:x val="4.6076369119918088E-2"/>
                  <c:y val="-4.3298376428898874E-2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500B-4A09-A9AD-21361FF127B2}"/>
                </c:ext>
              </c:extLst>
            </c:dLbl>
            <c:dLbl>
              <c:idx val="13"/>
              <c:layout>
                <c:manualLayout>
                  <c:x val="0.11354533818836943"/>
                  <c:y val="3.6637087747529815E-2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B-500B-4A09-A9AD-21361FF127B2}"/>
                </c:ext>
              </c:extLst>
            </c:dLbl>
            <c:spPr>
              <a:solidFill>
                <a:sysClr val="window" lastClr="FFFFFF"/>
              </a:solidFill>
              <a:ln>
                <a:solidFill>
                  <a:sysClr val="windowText" lastClr="000000">
                    <a:lumMod val="25000"/>
                    <a:lumOff val="75000"/>
                  </a:sysClr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strRef>
              <c:f>'1'!$C$27:$C$40</c:f>
              <c:strCache>
                <c:ptCount val="14"/>
                <c:pt idx="0">
                  <c:v>Samarqand viloyati </c:v>
                </c:pt>
                <c:pt idx="1">
                  <c:v>Farg‘ona viloyati</c:v>
                </c:pt>
                <c:pt idx="2">
                  <c:v>Xorazm viloyati</c:v>
                </c:pt>
                <c:pt idx="3">
                  <c:v>Surxondaryo viloyati</c:v>
                </c:pt>
                <c:pt idx="4">
                  <c:v>Qashqadaryo viloyati </c:v>
                </c:pt>
                <c:pt idx="5">
                  <c:v>Toshkent viloyati </c:v>
                </c:pt>
                <c:pt idx="6">
                  <c:v>Navoiy viloyati </c:v>
                </c:pt>
                <c:pt idx="7">
                  <c:v>Buxoro viloyati </c:v>
                </c:pt>
                <c:pt idx="8">
                  <c:v>Toshkent shahri </c:v>
                </c:pt>
                <c:pt idx="9">
                  <c:v>Qoraqalpog‘iston Resp. </c:v>
                </c:pt>
                <c:pt idx="10">
                  <c:v>Jizzax viloyati </c:v>
                </c:pt>
                <c:pt idx="11">
                  <c:v>Andijon viloyati </c:v>
                </c:pt>
                <c:pt idx="12">
                  <c:v>Namangan viloyati</c:v>
                </c:pt>
                <c:pt idx="13">
                  <c:v>Sirdaryo viloyati</c:v>
                </c:pt>
              </c:strCache>
            </c:strRef>
          </c:cat>
          <c:val>
            <c:numRef>
              <c:f>'1'!$D$27:$D$40</c:f>
              <c:numCache>
                <c:formatCode>General</c:formatCode>
                <c:ptCount val="14"/>
                <c:pt idx="0">
                  <c:v>7965</c:v>
                </c:pt>
                <c:pt idx="1">
                  <c:v>4904</c:v>
                </c:pt>
                <c:pt idx="2">
                  <c:v>4844</c:v>
                </c:pt>
                <c:pt idx="3">
                  <c:v>3963</c:v>
                </c:pt>
                <c:pt idx="4">
                  <c:v>3911</c:v>
                </c:pt>
                <c:pt idx="5">
                  <c:v>3813</c:v>
                </c:pt>
                <c:pt idx="6">
                  <c:v>3520</c:v>
                </c:pt>
                <c:pt idx="7">
                  <c:v>2940</c:v>
                </c:pt>
                <c:pt idx="8">
                  <c:v>2880</c:v>
                </c:pt>
                <c:pt idx="9">
                  <c:v>2031</c:v>
                </c:pt>
                <c:pt idx="10">
                  <c:v>1587</c:v>
                </c:pt>
                <c:pt idx="11">
                  <c:v>1393</c:v>
                </c:pt>
                <c:pt idx="12">
                  <c:v>969</c:v>
                </c:pt>
                <c:pt idx="13">
                  <c:v>238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C-500B-4A09-A9AD-21361FF127B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Лист1!$A$5:$A$17</cx:f>
        <cx:lvl ptCount="13">
          <cx:pt idx="0">buxoro shahar</cx:pt>
          <cx:pt idx="1">kogon shahar</cx:pt>
          <cx:pt idx="2">olot</cx:pt>
          <cx:pt idx="3">buxoro </cx:pt>
          <cx:pt idx="4">vobkent</cx:pt>
          <cx:pt idx="5">g'ijduvon </cx:pt>
          <cx:pt idx="6">kogon</cx:pt>
          <cx:pt idx="7">qorako'l</cx:pt>
          <cx:pt idx="8">qorovulbozor</cx:pt>
          <cx:pt idx="9">peshku</cx:pt>
          <cx:pt idx="10">romitan</cx:pt>
          <cx:pt idx="11">jondor</cx:pt>
          <cx:pt idx="12">shofirkon</cx:pt>
        </cx:lvl>
      </cx:strDim>
      <cx:numDim type="size">
        <cx:f>Лист1!$B$5:$B$17</cx:f>
        <cx:lvl ptCount="13" formatCode="General">
          <cx:pt idx="0">65</cx:pt>
          <cx:pt idx="1">10</cx:pt>
          <cx:pt idx="2">0</cx:pt>
          <cx:pt idx="3">10</cx:pt>
          <cx:pt idx="4">3</cx:pt>
          <cx:pt idx="5">8</cx:pt>
          <cx:pt idx="6">18</cx:pt>
          <cx:pt idx="7">3</cx:pt>
          <cx:pt idx="8">4</cx:pt>
          <cx:pt idx="9">8</cx:pt>
          <cx:pt idx="10">5</cx:pt>
          <cx:pt idx="11">9</cx:pt>
          <cx:pt idx="12">6</cx:pt>
        </cx:lvl>
      </cx:numDim>
    </cx:data>
  </cx:chartData>
  <cx:chart>
    <cx:title pos="t" align="ctr" overlay="1">
      <cx:tx>
        <cx:rich>
          <a:bodyPr spcFirstLastPara="1" vertOverflow="ellipsis" wrap="square" lIns="0" tIns="0" rIns="0" bIns="0" anchor="ctr" anchorCtr="1"/>
          <a:lstStyle/>
          <a:p>
            <a:pPr algn="ctr">
              <a:defRPr lang="ru-RU" sz="1800" b="0" i="0" u="none" strike="noStrike" kern="1200" spc="0" baseline="0">
                <a:solidFill>
                  <a:schemeClr val="bg1"/>
                </a:solidFill>
                <a:latin typeface="Calibri"/>
              </a:defRPr>
            </a:pPr>
            <a:r>
              <a:rPr lang="en-US" sz="1800">
                <a:solidFill>
                  <a:schemeClr val="bg1"/>
                </a:solidFill>
              </a:rPr>
              <a:t>Qo'shma korxonalar</a:t>
            </a:r>
            <a:endParaRPr lang="en-US">
              <a:solidFill>
                <a:schemeClr val="bg1"/>
              </a:solidFill>
            </a:endParaRPr>
          </a:p>
        </cx:rich>
      </cx:tx>
    </cx:title>
    <cx:plotArea>
      <cx:plotAreaRegion>
        <cx:series layoutId="treemap" uniqueId="{BEC7A317-C102-4454-8B1D-A1D0711E532D}">
          <cx:tx>
            <cx:txData>
              <cx:f>Лист1!$B$4</cx:f>
              <cx:v>qo'shma korxona </cx:v>
            </cx:txData>
          </cx:tx>
          <cx:dataLabels pos="inEnd">
            <cx:visibility seriesName="0" categoryName="1" value="0"/>
          </cx:dataLabels>
          <cx:dataId val="0"/>
          <cx:layoutPr>
            <cx:parentLabelLayout val="overlapping"/>
          </cx:layoutPr>
        </cx:series>
      </cx:plotAreaRegion>
    </cx:plotArea>
  </cx:chart>
  <cx:clrMapOvr bg1="lt1" tx1="dk1" bg2="lt2" tx2="dk2" accent1="accent1" accent2="accent2" accent3="accent3" accent4="accent4" accent5="accent5" accent6="accent6" hlink="hlink" folHlink="folHlink"/>
</cx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500" b="1" i="0" u="none" strike="noStrike" kern="1200" cap="all" spc="100" normalizeH="0" baseline="0">
              <a:solidFill>
                <a:schemeClr val="lt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Лист1!$C$4</c:f>
              <c:strCache>
                <c:ptCount val="1"/>
                <c:pt idx="0">
                  <c:v>xorijiy korxona</c:v>
                </c:pt>
              </c:strCache>
            </c:strRef>
          </c:tx>
          <c:spPr>
            <a:solidFill>
              <a:schemeClr val="lt1"/>
            </a:solidFill>
            <a:ln w="19050">
              <a:solidFill>
                <a:schemeClr val="accent1"/>
              </a:solidFill>
            </a:ln>
            <a:effectLst/>
          </c:spPr>
          <c:dPt>
            <c:idx val="0"/>
            <c:bubble3D val="0"/>
            <c:spPr>
              <a:solidFill>
                <a:schemeClr val="lt1"/>
              </a:solidFill>
              <a:ln w="19050">
                <a:solidFill>
                  <a:schemeClr val="accen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53A4-4434-A99D-5EF48AF8725C}"/>
              </c:ext>
            </c:extLst>
          </c:dPt>
          <c:dPt>
            <c:idx val="1"/>
            <c:bubble3D val="0"/>
            <c:spPr>
              <a:solidFill>
                <a:schemeClr val="lt1"/>
              </a:solidFill>
              <a:ln w="19050">
                <a:solidFill>
                  <a:schemeClr val="accen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53A4-4434-A99D-5EF48AF8725C}"/>
              </c:ext>
            </c:extLst>
          </c:dPt>
          <c:dPt>
            <c:idx val="2"/>
            <c:bubble3D val="0"/>
            <c:spPr>
              <a:solidFill>
                <a:schemeClr val="lt1"/>
              </a:solidFill>
              <a:ln w="19050">
                <a:solidFill>
                  <a:schemeClr val="accen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53A4-4434-A99D-5EF48AF8725C}"/>
              </c:ext>
            </c:extLst>
          </c:dPt>
          <c:dPt>
            <c:idx val="3"/>
            <c:bubble3D val="0"/>
            <c:spPr>
              <a:solidFill>
                <a:schemeClr val="lt1"/>
              </a:solidFill>
              <a:ln w="19050">
                <a:solidFill>
                  <a:schemeClr val="accen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53A4-4434-A99D-5EF48AF8725C}"/>
              </c:ext>
            </c:extLst>
          </c:dPt>
          <c:dPt>
            <c:idx val="4"/>
            <c:bubble3D val="0"/>
            <c:spPr>
              <a:solidFill>
                <a:schemeClr val="lt1"/>
              </a:solidFill>
              <a:ln w="19050">
                <a:solidFill>
                  <a:schemeClr val="accen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53A4-4434-A99D-5EF48AF8725C}"/>
              </c:ext>
            </c:extLst>
          </c:dPt>
          <c:dPt>
            <c:idx val="5"/>
            <c:bubble3D val="0"/>
            <c:spPr>
              <a:solidFill>
                <a:schemeClr val="lt1"/>
              </a:solidFill>
              <a:ln w="19050">
                <a:solidFill>
                  <a:schemeClr val="accen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53A4-4434-A99D-5EF48AF8725C}"/>
              </c:ext>
            </c:extLst>
          </c:dPt>
          <c:dPt>
            <c:idx val="6"/>
            <c:bubble3D val="0"/>
            <c:spPr>
              <a:solidFill>
                <a:schemeClr val="lt1"/>
              </a:solidFill>
              <a:ln w="19050">
                <a:solidFill>
                  <a:schemeClr val="accen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53A4-4434-A99D-5EF48AF8725C}"/>
              </c:ext>
            </c:extLst>
          </c:dPt>
          <c:dPt>
            <c:idx val="7"/>
            <c:bubble3D val="0"/>
            <c:spPr>
              <a:solidFill>
                <a:schemeClr val="lt1"/>
              </a:solidFill>
              <a:ln w="19050">
                <a:solidFill>
                  <a:schemeClr val="accen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53A4-4434-A99D-5EF48AF8725C}"/>
              </c:ext>
            </c:extLst>
          </c:dPt>
          <c:dPt>
            <c:idx val="8"/>
            <c:bubble3D val="0"/>
            <c:spPr>
              <a:solidFill>
                <a:schemeClr val="lt1"/>
              </a:solidFill>
              <a:ln w="19050">
                <a:solidFill>
                  <a:schemeClr val="accen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1-53A4-4434-A99D-5EF48AF8725C}"/>
              </c:ext>
            </c:extLst>
          </c:dPt>
          <c:dPt>
            <c:idx val="9"/>
            <c:bubble3D val="0"/>
            <c:spPr>
              <a:solidFill>
                <a:schemeClr val="lt1"/>
              </a:solidFill>
              <a:ln w="19050">
                <a:solidFill>
                  <a:schemeClr val="accen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3-53A4-4434-A99D-5EF48AF8725C}"/>
              </c:ext>
            </c:extLst>
          </c:dPt>
          <c:dPt>
            <c:idx val="10"/>
            <c:bubble3D val="0"/>
            <c:spPr>
              <a:solidFill>
                <a:schemeClr val="lt1"/>
              </a:solidFill>
              <a:ln w="19050">
                <a:solidFill>
                  <a:schemeClr val="accen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5-53A4-4434-A99D-5EF48AF8725C}"/>
              </c:ext>
            </c:extLst>
          </c:dPt>
          <c:dPt>
            <c:idx val="11"/>
            <c:bubble3D val="0"/>
            <c:spPr>
              <a:solidFill>
                <a:schemeClr val="lt1"/>
              </a:solidFill>
              <a:ln w="19050">
                <a:solidFill>
                  <a:schemeClr val="accen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7-53A4-4434-A99D-5EF48AF8725C}"/>
              </c:ext>
            </c:extLst>
          </c:dPt>
          <c:dPt>
            <c:idx val="12"/>
            <c:bubble3D val="0"/>
            <c:spPr>
              <a:solidFill>
                <a:schemeClr val="lt1"/>
              </a:solidFill>
              <a:ln w="19050">
                <a:solidFill>
                  <a:schemeClr val="accen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9-53A4-4434-A99D-5EF48AF8725C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631438CD-3799-4205-B8A8-4B1BCAE0B2E5}" type="CATEGORYNAME">
                      <a:rPr lang="en-US"/>
                      <a:pPr/>
                      <a:t>[ИМЯ КАТЕГОРИИ]</a:t>
                    </a:fld>
                    <a:r>
                      <a:rPr lang="en-US" baseline="0"/>
                      <a:t>
85ta</a:t>
                    </a:r>
                  </a:p>
                </c:rich>
              </c:tx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53A4-4434-A99D-5EF48AF8725C}"/>
                </c:ext>
              </c:extLst>
            </c:dLbl>
            <c:dLbl>
              <c:idx val="9"/>
              <c:tx>
                <c:rich>
                  <a:bodyPr/>
                  <a:lstStyle/>
                  <a:p>
                    <a:fld id="{90C6FAD6-8AEA-4C12-9FF3-F69130D36C5D}" type="CATEGORYNAME">
                      <a:rPr lang="en-US"/>
                      <a:pPr/>
                      <a:t>[ИМЯ КАТЕГОРИИ]</a:t>
                    </a:fld>
                    <a:r>
                      <a:rPr lang="en-US" baseline="0"/>
                      <a:t>
11ta</a:t>
                    </a:r>
                  </a:p>
                </c:rich>
              </c:tx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13-53A4-4434-A99D-5EF48AF8725C}"/>
                </c:ext>
              </c:extLst>
            </c:dLbl>
            <c:spPr>
              <a:solidFill>
                <a:sysClr val="window" lastClr="FFFFFF"/>
              </a:solidFill>
              <a:ln>
                <a:solidFill>
                  <a:srgbClr val="5B9BD5"/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strRef>
              <c:f>Лист1!$A$5:$A$17</c:f>
              <c:strCache>
                <c:ptCount val="13"/>
                <c:pt idx="0">
                  <c:v>buxoro shahar</c:v>
                </c:pt>
                <c:pt idx="1">
                  <c:v>kogon shahar</c:v>
                </c:pt>
                <c:pt idx="2">
                  <c:v>olot</c:v>
                </c:pt>
                <c:pt idx="3">
                  <c:v>buxoro </c:v>
                </c:pt>
                <c:pt idx="4">
                  <c:v>vobkent</c:v>
                </c:pt>
                <c:pt idx="5">
                  <c:v>g'ijduvon </c:v>
                </c:pt>
                <c:pt idx="6">
                  <c:v>kogon</c:v>
                </c:pt>
                <c:pt idx="7">
                  <c:v>qorako'l</c:v>
                </c:pt>
                <c:pt idx="8">
                  <c:v>qorovulbozor</c:v>
                </c:pt>
                <c:pt idx="9">
                  <c:v>peshku</c:v>
                </c:pt>
                <c:pt idx="10">
                  <c:v>romitan</c:v>
                </c:pt>
                <c:pt idx="11">
                  <c:v>jondor</c:v>
                </c:pt>
                <c:pt idx="12">
                  <c:v>shofirkon</c:v>
                </c:pt>
              </c:strCache>
            </c:strRef>
          </c:cat>
          <c:val>
            <c:numRef>
              <c:f>Лист1!$C$5:$C$17</c:f>
              <c:numCache>
                <c:formatCode>General</c:formatCode>
                <c:ptCount val="13"/>
                <c:pt idx="0">
                  <c:v>85</c:v>
                </c:pt>
                <c:pt idx="1">
                  <c:v>4</c:v>
                </c:pt>
                <c:pt idx="2">
                  <c:v>7</c:v>
                </c:pt>
                <c:pt idx="3">
                  <c:v>3</c:v>
                </c:pt>
                <c:pt idx="4">
                  <c:v>2</c:v>
                </c:pt>
                <c:pt idx="5">
                  <c:v>4</c:v>
                </c:pt>
                <c:pt idx="6">
                  <c:v>8</c:v>
                </c:pt>
                <c:pt idx="7">
                  <c:v>4</c:v>
                </c:pt>
                <c:pt idx="8">
                  <c:v>5</c:v>
                </c:pt>
                <c:pt idx="9">
                  <c:v>11</c:v>
                </c:pt>
                <c:pt idx="10">
                  <c:v>7</c:v>
                </c:pt>
                <c:pt idx="11">
                  <c:v>5</c:v>
                </c:pt>
                <c:pt idx="12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A-53A4-4434-A99D-5EF48AF8725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accent1"/>
    </a:solidFill>
    <a:ln w="9525" cap="flat" cmpd="sng" algn="ctr">
      <a:solidFill>
        <a:schemeClr val="accent1"/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410">
  <cs:axisTitle>
    <cs:lnRef idx="0"/>
    <cs:fillRef idx="0"/>
    <cs:effectRef idx="0"/>
    <cs:fontRef idx="minor">
      <a:schemeClr val="tx1">
        <a:lumMod val="65000"/>
        <a:lumOff val="35000"/>
      </a:schemeClr>
    </cs:fontRef>
    <cs:spPr>
      <a:solidFill>
        <a:schemeClr val="bg1">
          <a:lumMod val="65000"/>
        </a:schemeClr>
      </a:solidFill>
      <a:ln w="19050">
        <a:solidFill>
          <a:schemeClr val="bg1"/>
        </a:solidFill>
      </a:ln>
    </cs:spPr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bg1"/>
    </cs:fontRef>
    <cs:defRPr sz="900" kern="1200"/>
    <cs:bodyPr lIns="38100" tIns="19050" rIns="38100" bIns="19050">
      <a:spAutoFit/>
    </cs:bodyPr>
  </cs:dataLabel>
  <cs:dataLabelCallout>
    <cs:lnRef idx="0"/>
    <cs:fillRef idx="0"/>
    <cs:effectRef idx="0"/>
    <cs:fontRef idx="minor">
      <a:schemeClr val="tx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defRPr sz="900"/>
  </cs:dataTable>
  <cs:downBar>
    <cs:lnRef idx="0"/>
    <cs:fillRef idx="0"/>
    <cs:effectRef idx="0"/>
    <cs:fontRef idx="minor">
      <a:schemeClr val="tx1"/>
    </cs:fontRef>
    <cs:spPr>
      <a:solidFill>
        <a:schemeClr val="dk1"/>
      </a:solidFill>
    </cs:spPr>
  </cs:downBar>
  <cs:dropLine>
    <cs:lnRef idx="0"/>
    <cs:fillRef idx="0"/>
    <cs:effectRef idx="0"/>
    <cs:fontRef idx="minor">
      <a:schemeClr val="tx1"/>
    </cs:fontRef>
  </cs:dropLine>
  <cs:errorBar>
    <cs:lnRef idx="0"/>
    <cs:fillRef idx="0"/>
    <cs:effectRef idx="0"/>
    <cs:fontRef idx="minor">
      <a:schemeClr val="tx1"/>
    </cs:fontRef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  <a:lumOff val="10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</cs:hiLoLine>
  <cs:leaderLine>
    <cs:lnRef idx="0"/>
    <cs:fillRef idx="0"/>
    <cs:effectRef idx="0"/>
    <cs:fontRef idx="minor">
      <a:schemeClr val="tx1"/>
    </cs:fontRef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60">
  <cs:axisTitle>
    <cs:lnRef idx="0"/>
    <cs:fillRef idx="0"/>
    <cs:effectRef idx="0"/>
    <cs:fontRef idx="minor">
      <a:schemeClr val="lt1"/>
    </cs:fontRef>
    <cs:defRPr sz="900" b="1" kern="1200"/>
  </cs:axisTitle>
  <cs:categoryAxis>
    <cs:lnRef idx="0">
      <cs:styleClr val="0"/>
    </cs:lnRef>
    <cs:fillRef idx="0"/>
    <cs:effectRef idx="0"/>
    <cs:fontRef idx="minor">
      <a:schemeClr val="lt1"/>
    </cs:fontRef>
    <cs:spPr>
      <a:ln w="3175" cap="flat" cmpd="sng" algn="ctr">
        <a:solidFill>
          <a:schemeClr val="phClr">
            <a:lumMod val="60000"/>
            <a:lumOff val="40000"/>
          </a:schemeClr>
        </a:solidFill>
        <a:round/>
      </a:ln>
    </cs:spPr>
    <cs:defRPr sz="800" kern="1200" cap="all" spc="150" normalizeH="0" baseline="0"/>
  </cs:categoryAxis>
  <cs:chartArea>
    <cs:lnRef idx="0">
      <cs:styleClr val="0"/>
    </cs:lnRef>
    <cs:fillRef idx="0">
      <cs:styleClr val="0"/>
    </cs:fillRef>
    <cs:effectRef idx="0"/>
    <cs:fontRef idx="minor">
      <a:schemeClr val="dk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  <cs:defRPr sz="1000" kern="1200"/>
  </cs:chartArea>
  <cs:dataLabel>
    <cs:lnRef idx="0">
      <cs:styleClr val="0"/>
    </cs:lnRef>
    <cs:fillRef idx="0"/>
    <cs:effectRef idx="0"/>
    <cs:fontRef idx="minor">
      <cs:styleClr val="0"/>
    </cs:fontRef>
    <cs:defRPr sz="900" b="1" kern="1200"/>
  </cs:dataLabel>
  <cs:dataLabelCallout>
    <cs:lnRef idx="0">
      <cs:styleClr val="0"/>
    </cs:lnRef>
    <cs:fillRef idx="0"/>
    <cs:effectRef idx="0"/>
    <cs:fontRef idx="minor">
      <cs:styleClr val="0"/>
    </cs:fontRef>
    <cs:spPr>
      <a:solidFill>
        <a:schemeClr val="lt1"/>
      </a:solidFill>
      <a:ln>
        <a:solidFill>
          <a:schemeClr val="phClr"/>
        </a:solidFill>
      </a:ln>
    </cs:spPr>
    <cs:defRPr sz="9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0"/>
    </cs:lnRef>
    <cs:fillRef idx="0"/>
    <cs:effectRef idx="0"/>
    <cs:fontRef idx="minor">
      <a:schemeClr val="dk1"/>
    </cs:fontRef>
    <cs:spPr>
      <a:solidFill>
        <a:schemeClr val="lt1"/>
      </a:solidFill>
      <a:ln w="19050">
        <a:solidFill>
          <a:schemeClr val="phClr"/>
        </a:solidFill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34925" cap="rnd">
        <a:solidFill>
          <a:schemeClr val="lt1"/>
        </a:solidFill>
        <a:round/>
      </a:ln>
      <a:effectLst>
        <a:outerShdw dist="25400" dir="2700000" algn="tl" rotWithShape="0">
          <a:schemeClr val="phClr"/>
        </a:outerShdw>
      </a:effectLst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22225">
        <a:solidFill>
          <a:schemeClr val="lt1"/>
        </a:solidFill>
        <a:round/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>
      <cs:styleClr val="0"/>
    </cs:lnRef>
    <cs:fillRef idx="0"/>
    <cs:effectRef idx="0"/>
    <cs:fontRef idx="minor">
      <a:schemeClr val="lt1"/>
    </cs:fontRef>
    <cs:spPr>
      <a:ln w="9525">
        <a:solidFill>
          <a:schemeClr val="phClr">
            <a:lumMod val="60000"/>
            <a:lumOff val="40000"/>
          </a:schemeClr>
        </a:solidFill>
      </a:ln>
    </cs:spPr>
    <cs:defRPr sz="900" kern="1200"/>
  </cs:dataTable>
  <cs:downBar>
    <cs:lnRef idx="0">
      <cs:styleClr val="0"/>
    </cs:lnRef>
    <cs:fillRef idx="0"/>
    <cs:effectRef idx="0"/>
    <cs:fontRef idx="minor">
      <a:schemeClr val="dk1"/>
    </cs:fontRef>
    <cs:spPr>
      <a:solidFill>
        <a:schemeClr val="dk1">
          <a:lumMod val="35000"/>
          <a:lumOff val="6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downBar>
  <cs:drop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prstDash val="dash"/>
      </a:ln>
    </cs:spPr>
  </cs:dropLine>
  <cs:errorBar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round/>
      </a:ln>
      <a:effectLst>
        <a:glow rad="25400">
          <a:schemeClr val="lt1"/>
        </a:glow>
      </a:effectLst>
    </cs:spPr>
  </cs:errorBar>
  <cs:floor>
    <cs:lnRef idx="0"/>
    <cs:fillRef idx="0"/>
    <cs:effectRef idx="0"/>
    <cs:fontRef idx="minor">
      <a:schemeClr val="dk1"/>
    </cs:fontRef>
  </cs:floor>
  <cs:gridlineMajor>
    <cs:lnRef idx="0">
      <cs:styleClr val="0"/>
    </cs:lnRef>
    <cs:fillRef idx="0"/>
    <cs:effectRef idx="0"/>
    <cs:fontRef idx="minor">
      <a:schemeClr val="dk1"/>
    </cs:fontRef>
    <cs:spPr>
      <a:ln w="9525" cap="flat" cmpd="sng" algn="ctr">
        <a:solidFill>
          <a:schemeClr val="lt1">
            <a:alpha val="25000"/>
          </a:schemeClr>
        </a:solidFill>
        <a:round/>
      </a:ln>
    </cs:spPr>
  </cs:gridlineMajor>
  <cs:gridlineMinor>
    <cs:lnRef idx="0">
      <cs:styleClr val="0"/>
    </cs:lnRef>
    <cs:fillRef idx="0"/>
    <cs:effectRef idx="0"/>
    <cs:fontRef idx="minor">
      <a:schemeClr val="dk1"/>
    </cs:fontRef>
    <cs:spPr>
      <a:ln>
        <a:solidFill>
          <a:schemeClr val="lt1">
            <a:alpha val="10000"/>
          </a:schemeClr>
        </a:solidFill>
      </a:ln>
    </cs:spPr>
  </cs:gridlineMinor>
  <cs:hiLo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prstDash val="dash"/>
      </a:ln>
    </cs:spPr>
  </cs:hiLoLine>
  <cs:leader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</a:ln>
    </cs:spPr>
  </cs:leaderLine>
  <cs:legend>
    <cs:lnRef idx="0"/>
    <cs:fillRef idx="0"/>
    <cs:effectRef idx="0"/>
    <cs:fontRef idx="minor">
      <a:schemeClr val="lt1"/>
    </cs:fontRef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>
      <cs:styleClr val="0"/>
    </cs:lnRef>
    <cs:fillRef idx="0"/>
    <cs:effectRef idx="0"/>
    <cs:fontRef idx="minor">
      <a:schemeClr val="lt1"/>
    </cs:fontRef>
    <cs:spPr>
      <a:ln w="3175" cap="flat" cmpd="sng" algn="ctr">
        <a:solidFill>
          <a:schemeClr val="phClr">
            <a:lumMod val="60000"/>
            <a:lumOff val="40000"/>
          </a:schemeClr>
        </a:solidFill>
        <a:round/>
      </a:ln>
    </cs:spPr>
    <cs:defRPr sz="900" kern="1200"/>
  </cs:seriesAxis>
  <cs:series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  <a:tint val="5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lt1"/>
    </cs:fontRef>
    <cs:defRPr sz="1500" b="1" kern="1200" cap="all" spc="100" normalizeH="0" baseline="0"/>
  </cs:title>
  <cs:trendline>
    <cs:lnRef idx="0"/>
    <cs:fillRef idx="0"/>
    <cs:effectRef idx="0"/>
    <cs:fontRef idx="minor">
      <a:schemeClr val="dk1"/>
    </cs:fontRef>
    <cs:spPr>
      <a:ln w="28575" cap="rnd">
        <a:solidFill>
          <a:schemeClr val="lt1">
            <a:alpha val="50000"/>
          </a:schemeClr>
        </a:solidFill>
        <a:round/>
      </a:ln>
    </cs:spPr>
  </cs:trendline>
  <cs:trendlineLabel>
    <cs:lnRef idx="0"/>
    <cs:fillRef idx="0"/>
    <cs:effectRef idx="0"/>
    <cs:fontRef idx="minor">
      <a:schemeClr val="lt1"/>
    </cs:fontRef>
    <cs:defRPr sz="900" kern="1200"/>
  </cs:trendlineLabel>
  <cs:upBar>
    <cs:lnRef idx="0">
      <cs:styleClr val="0"/>
    </cs:lnRef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upBar>
  <cs:valueAxis>
    <cs:lnRef idx="0"/>
    <cs:fillRef idx="0"/>
    <cs:effectRef idx="0"/>
    <cs:fontRef idx="minor">
      <a:schemeClr val="lt1"/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8E51D-C502-48C7-9693-20F54146E1BA}" type="datetimeFigureOut">
              <a:rPr lang="ru-RU" smtClean="0"/>
              <a:t>20.11.2023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2DE76-2EDB-4B90-9A80-29B0893112E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68843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8E51D-C502-48C7-9693-20F54146E1BA}" type="datetimeFigureOut">
              <a:rPr lang="ru-RU" smtClean="0"/>
              <a:t>20.11.2023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2DE76-2EDB-4B90-9A80-29B0893112E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55526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8E51D-C502-48C7-9693-20F54146E1BA}" type="datetimeFigureOut">
              <a:rPr lang="ru-RU" smtClean="0"/>
              <a:t>20.11.2023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2DE76-2EDB-4B90-9A80-29B0893112E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710181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9144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8831" y="1449146"/>
            <a:ext cx="7526338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8831" y="5280847"/>
            <a:ext cx="7526338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8E51D-C502-48C7-9693-20F54146E1BA}" type="datetimeFigureOut">
              <a:rPr lang="ru-RU" smtClean="0"/>
              <a:t>20.11.2023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2DE76-2EDB-4B90-9A80-29B0893112E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439936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9144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9997" y="2222287"/>
            <a:ext cx="7524003" cy="363651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8E51D-C502-48C7-9693-20F54146E1BA}" type="datetimeFigureOut">
              <a:rPr lang="ru-RU" smtClean="0"/>
              <a:t>20.11.2023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2DE76-2EDB-4B90-9A80-29B0893112E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349743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0"/>
            <a:ext cx="9144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863" y="2951396"/>
            <a:ext cx="7526337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4863" y="5281200"/>
            <a:ext cx="7526337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8E51D-C502-48C7-9693-20F54146E1BA}" type="datetimeFigureOut">
              <a:rPr lang="ru-RU" smtClean="0"/>
              <a:t>20.11.2023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2DE76-2EDB-4B90-9A80-29B0893112E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90660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9144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09996" y="2222287"/>
            <a:ext cx="3670723" cy="3638763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280" y="2222287"/>
            <a:ext cx="3670720" cy="3638763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8E51D-C502-48C7-9693-20F54146E1BA}" type="datetimeFigureOut">
              <a:rPr lang="ru-RU" smtClean="0"/>
              <a:t>20.11.2023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2DE76-2EDB-4B90-9A80-29B0893112E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5069932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9144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9996" y="2174875"/>
            <a:ext cx="367072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09996" y="2751137"/>
            <a:ext cx="3687391" cy="3109913"/>
          </a:xfrm>
        </p:spPr>
        <p:txBody>
          <a:bodyPr anchor="t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280" y="2174875"/>
            <a:ext cx="3670720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280" y="2751137"/>
            <a:ext cx="3670720" cy="3109913"/>
          </a:xfrm>
        </p:spPr>
        <p:txBody>
          <a:bodyPr anchor="t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8E51D-C502-48C7-9693-20F54146E1BA}" type="datetimeFigureOut">
              <a:rPr lang="ru-RU" smtClean="0"/>
              <a:t>20.11.2023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2DE76-2EDB-4B90-9A80-29B0893112E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2146820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9144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8E51D-C502-48C7-9693-20F54146E1BA}" type="datetimeFigureOut">
              <a:rPr lang="ru-RU" smtClean="0"/>
              <a:t>20.11.2023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2DE76-2EDB-4B90-9A80-29B0893112E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0096285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8E51D-C502-48C7-9693-20F54146E1BA}" type="datetimeFigureOut">
              <a:rPr lang="ru-RU" smtClean="0"/>
              <a:t>20.11.2023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2DE76-2EDB-4B90-9A80-29B0893112E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6131754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804863" y="446086"/>
            <a:ext cx="2660650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863" y="446088"/>
            <a:ext cx="2660650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41724" y="446087"/>
            <a:ext cx="4689475" cy="5414963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04863" y="2260737"/>
            <a:ext cx="2660650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8E51D-C502-48C7-9693-20F54146E1BA}" type="datetimeFigureOut">
              <a:rPr lang="ru-RU" smtClean="0"/>
              <a:t>20.11.2023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2DE76-2EDB-4B90-9A80-29B0893112E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832433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8E51D-C502-48C7-9693-20F54146E1BA}" type="datetimeFigureOut">
              <a:rPr lang="ru-RU" smtClean="0"/>
              <a:t>20.11.2023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2DE76-2EDB-4B90-9A80-29B0893112E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4242014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9996" y="727521"/>
            <a:ext cx="350154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4573588" y="0"/>
            <a:ext cx="4570412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09996" y="2344684"/>
            <a:ext cx="350154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2914357" y="6041361"/>
            <a:ext cx="732659" cy="365125"/>
          </a:xfrm>
        </p:spPr>
        <p:txBody>
          <a:bodyPr/>
          <a:lstStyle/>
          <a:p>
            <a:fld id="{BEB8E51D-C502-48C7-9693-20F54146E1BA}" type="datetimeFigureOut">
              <a:rPr lang="ru-RU" smtClean="0"/>
              <a:t>20.11.2023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42797" y="6041361"/>
            <a:ext cx="2471560" cy="365125"/>
          </a:xfrm>
        </p:spPr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3647017" y="5915887"/>
            <a:ext cx="796616" cy="490599"/>
          </a:xfrm>
        </p:spPr>
        <p:txBody>
          <a:bodyPr/>
          <a:lstStyle/>
          <a:p>
            <a:fld id="{35A2DE76-2EDB-4B90-9A80-29B0893112E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4732320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863" y="4800600"/>
            <a:ext cx="752633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9144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04863" y="5367338"/>
            <a:ext cx="7526337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8E51D-C502-48C7-9693-20F54146E1BA}" type="datetimeFigureOut">
              <a:rPr lang="ru-RU" smtClean="0"/>
              <a:t>20.11.2023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2DE76-2EDB-4B90-9A80-29B0893112E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8132628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485107" y="1338479"/>
            <a:ext cx="4749312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573" y="1495525"/>
            <a:ext cx="442038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1226" y="4700702"/>
            <a:ext cx="4418727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5398884" y="1338479"/>
            <a:ext cx="3302316" cy="4075464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8E51D-C502-48C7-9693-20F54146E1BA}" type="datetimeFigureOut">
              <a:rPr lang="ru-RU" smtClean="0"/>
              <a:t>20.11.2023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2DE76-2EDB-4B90-9A80-29B0893112E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7089371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855663" y="2286585"/>
            <a:ext cx="3671336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017816" y="2435956"/>
            <a:ext cx="328689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4616450" y="2286000"/>
            <a:ext cx="3671888" cy="2300288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8E51D-C502-48C7-9693-20F54146E1BA}" type="datetimeFigureOut">
              <a:rPr lang="ru-RU" smtClean="0"/>
              <a:t>20.11.2023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2DE76-2EDB-4B90-9A80-29B0893112E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8062482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9144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8E51D-C502-48C7-9693-20F54146E1BA}" type="datetimeFigureOut">
              <a:rPr lang="ru-RU" smtClean="0"/>
              <a:t>20.11.2023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2DE76-2EDB-4B90-9A80-29B0893112E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2571038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5752238" y="446089"/>
            <a:ext cx="3391762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AutoShape 4"/>
          <p:cNvSpPr>
            <a:spLocks noChangeAspect="1" noChangeArrowheads="1" noTextEdit="1"/>
          </p:cNvSpPr>
          <p:nvPr/>
        </p:nvSpPr>
        <p:spPr bwMode="auto">
          <a:xfrm>
            <a:off x="5233988" y="0"/>
            <a:ext cx="3910012" cy="586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137655" y="586171"/>
            <a:ext cx="1701800" cy="513479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4862" y="446089"/>
            <a:ext cx="4947376" cy="5414962"/>
          </a:xfrm>
        </p:spPr>
        <p:txBody>
          <a:bodyPr vert="eaVert" anchor="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8E51D-C502-48C7-9693-20F54146E1BA}" type="datetimeFigureOut">
              <a:rPr lang="ru-RU" smtClean="0"/>
              <a:t>20.11.2023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2DE76-2EDB-4B90-9A80-29B0893112E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5260498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9144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8831" y="1449146"/>
            <a:ext cx="7526338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8831" y="5280847"/>
            <a:ext cx="7526338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8E51D-C502-48C7-9693-20F54146E1BA}" type="datetimeFigureOut">
              <a:rPr lang="ru-RU" smtClean="0"/>
              <a:t>20.11.2023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2DE76-2EDB-4B90-9A80-29B0893112E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7067509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9144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9997" y="2222287"/>
            <a:ext cx="7524003" cy="363651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8E51D-C502-48C7-9693-20F54146E1BA}" type="datetimeFigureOut">
              <a:rPr lang="ru-RU" smtClean="0"/>
              <a:t>20.11.2023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2DE76-2EDB-4B90-9A80-29B0893112E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7053584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0"/>
            <a:ext cx="9144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863" y="2951396"/>
            <a:ext cx="7526337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4863" y="5281200"/>
            <a:ext cx="7526337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8E51D-C502-48C7-9693-20F54146E1BA}" type="datetimeFigureOut">
              <a:rPr lang="ru-RU" smtClean="0"/>
              <a:t>20.11.2023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2DE76-2EDB-4B90-9A80-29B0893112E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294041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9144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09996" y="2222287"/>
            <a:ext cx="3670723" cy="3638763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280" y="2222287"/>
            <a:ext cx="3670720" cy="3638763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8E51D-C502-48C7-9693-20F54146E1BA}" type="datetimeFigureOut">
              <a:rPr lang="ru-RU" smtClean="0"/>
              <a:t>20.11.2023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2DE76-2EDB-4B90-9A80-29B0893112E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2368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8E51D-C502-48C7-9693-20F54146E1BA}" type="datetimeFigureOut">
              <a:rPr lang="ru-RU" smtClean="0"/>
              <a:t>20.11.2023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2DE76-2EDB-4B90-9A80-29B0893112E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9507492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9144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9996" y="2174875"/>
            <a:ext cx="367072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09996" y="2751137"/>
            <a:ext cx="3687391" cy="3109913"/>
          </a:xfrm>
        </p:spPr>
        <p:txBody>
          <a:bodyPr anchor="t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280" y="2174875"/>
            <a:ext cx="3670720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280" y="2751137"/>
            <a:ext cx="3670720" cy="3109913"/>
          </a:xfrm>
        </p:spPr>
        <p:txBody>
          <a:bodyPr anchor="t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8E51D-C502-48C7-9693-20F54146E1BA}" type="datetimeFigureOut">
              <a:rPr lang="ru-RU" smtClean="0"/>
              <a:t>20.11.2023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2DE76-2EDB-4B90-9A80-29B0893112E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8980434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9144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8E51D-C502-48C7-9693-20F54146E1BA}" type="datetimeFigureOut">
              <a:rPr lang="ru-RU" smtClean="0"/>
              <a:t>20.11.2023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2DE76-2EDB-4B90-9A80-29B0893112E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0239365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8E51D-C502-48C7-9693-20F54146E1BA}" type="datetimeFigureOut">
              <a:rPr lang="ru-RU" smtClean="0"/>
              <a:t>20.11.2023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2DE76-2EDB-4B90-9A80-29B0893112E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694414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804863" y="446086"/>
            <a:ext cx="2660650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863" y="446088"/>
            <a:ext cx="2660650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41724" y="446087"/>
            <a:ext cx="4689475" cy="5414963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04863" y="2260737"/>
            <a:ext cx="2660650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8E51D-C502-48C7-9693-20F54146E1BA}" type="datetimeFigureOut">
              <a:rPr lang="ru-RU" smtClean="0"/>
              <a:t>20.11.2023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2DE76-2EDB-4B90-9A80-29B0893112E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8529450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9996" y="727521"/>
            <a:ext cx="350154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4573588" y="0"/>
            <a:ext cx="4570412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09996" y="2344684"/>
            <a:ext cx="350154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2914357" y="6041361"/>
            <a:ext cx="732659" cy="365125"/>
          </a:xfrm>
        </p:spPr>
        <p:txBody>
          <a:bodyPr/>
          <a:lstStyle/>
          <a:p>
            <a:fld id="{BEB8E51D-C502-48C7-9693-20F54146E1BA}" type="datetimeFigureOut">
              <a:rPr lang="ru-RU" smtClean="0"/>
              <a:t>20.11.2023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42797" y="6041361"/>
            <a:ext cx="2471560" cy="365125"/>
          </a:xfrm>
        </p:spPr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3647017" y="5915887"/>
            <a:ext cx="796616" cy="490599"/>
          </a:xfrm>
        </p:spPr>
        <p:txBody>
          <a:bodyPr/>
          <a:lstStyle/>
          <a:p>
            <a:fld id="{35A2DE76-2EDB-4B90-9A80-29B0893112E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8402897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863" y="4800600"/>
            <a:ext cx="752633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9144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04863" y="5367338"/>
            <a:ext cx="7526337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8E51D-C502-48C7-9693-20F54146E1BA}" type="datetimeFigureOut">
              <a:rPr lang="ru-RU" smtClean="0"/>
              <a:t>20.11.2023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2DE76-2EDB-4B90-9A80-29B0893112E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6155510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485107" y="1338479"/>
            <a:ext cx="4749312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573" y="1495525"/>
            <a:ext cx="442038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1226" y="4700702"/>
            <a:ext cx="4418727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5398884" y="1338479"/>
            <a:ext cx="3302316" cy="4075464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8E51D-C502-48C7-9693-20F54146E1BA}" type="datetimeFigureOut">
              <a:rPr lang="ru-RU" smtClean="0"/>
              <a:t>20.11.2023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2DE76-2EDB-4B90-9A80-29B0893112E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404842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855663" y="2286585"/>
            <a:ext cx="3671336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017816" y="2435956"/>
            <a:ext cx="328689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4616450" y="2286000"/>
            <a:ext cx="3671888" cy="2300288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8E51D-C502-48C7-9693-20F54146E1BA}" type="datetimeFigureOut">
              <a:rPr lang="ru-RU" smtClean="0"/>
              <a:t>20.11.2023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2DE76-2EDB-4B90-9A80-29B0893112E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8374050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9144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8E51D-C502-48C7-9693-20F54146E1BA}" type="datetimeFigureOut">
              <a:rPr lang="ru-RU" smtClean="0"/>
              <a:t>20.11.2023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2DE76-2EDB-4B90-9A80-29B0893112E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0635552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5752238" y="446089"/>
            <a:ext cx="3391762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AutoShape 4"/>
          <p:cNvSpPr>
            <a:spLocks noChangeAspect="1" noChangeArrowheads="1" noTextEdit="1"/>
          </p:cNvSpPr>
          <p:nvPr/>
        </p:nvSpPr>
        <p:spPr bwMode="auto">
          <a:xfrm>
            <a:off x="5233988" y="0"/>
            <a:ext cx="3910012" cy="586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137655" y="586171"/>
            <a:ext cx="1701800" cy="513479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4862" y="446089"/>
            <a:ext cx="4947376" cy="5414962"/>
          </a:xfrm>
        </p:spPr>
        <p:txBody>
          <a:bodyPr vert="eaVert" anchor="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8E51D-C502-48C7-9693-20F54146E1BA}" type="datetimeFigureOut">
              <a:rPr lang="ru-RU" smtClean="0"/>
              <a:t>20.11.2023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2DE76-2EDB-4B90-9A80-29B0893112E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926515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8E51D-C502-48C7-9693-20F54146E1BA}" type="datetimeFigureOut">
              <a:rPr lang="ru-RU" smtClean="0"/>
              <a:t>20.11.2023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2DE76-2EDB-4B90-9A80-29B0893112E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2808247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5132" y="2059012"/>
            <a:ext cx="9146751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4319" y="2166365"/>
            <a:ext cx="8603674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0" baseline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970315"/>
            <a:ext cx="6858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8E51D-C502-48C7-9693-20F54146E1BA}" type="datetimeFigureOut">
              <a:rPr lang="ru-RU" smtClean="0"/>
              <a:t>20.11.2023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2DE76-2EDB-4B90-9A80-29B0893112E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9789144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8E51D-C502-48C7-9693-20F54146E1BA}" type="datetimeFigureOut">
              <a:rPr lang="ru-RU" smtClean="0"/>
              <a:t>20.11.2023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2DE76-2EDB-4B90-9A80-29B0893112E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6630179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5132" y="2059012"/>
            <a:ext cx="9146751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4893" y="2208879"/>
            <a:ext cx="7886700" cy="1676400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6000" b="0" spc="0" baseline="0">
                <a:solidFill>
                  <a:schemeClr val="bg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4893" y="3984400"/>
            <a:ext cx="78867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EB8E51D-C502-48C7-9693-20F54146E1BA}" type="datetimeFigureOut">
              <a:rPr lang="ru-RU" smtClean="0"/>
              <a:t>20.11.2023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5A2DE76-2EDB-4B90-9A80-29B0893112E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548517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797" y="2011680"/>
            <a:ext cx="365760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00600" y="2011680"/>
            <a:ext cx="365760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8E51D-C502-48C7-9693-20F54146E1BA}" type="datetimeFigureOut">
              <a:rPr lang="ru-RU" smtClean="0"/>
              <a:t>20.11.2023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2DE76-2EDB-4B90-9A80-29B0893112E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7778689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1913470"/>
            <a:ext cx="365760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2656566"/>
            <a:ext cx="365760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00428" y="1913470"/>
            <a:ext cx="365760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00428" y="2656564"/>
            <a:ext cx="365760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8E51D-C502-48C7-9693-20F54146E1BA}" type="datetimeFigureOut">
              <a:rPr lang="ru-RU" smtClean="0"/>
              <a:t>20.11.2023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2DE76-2EDB-4B90-9A80-29B0893112E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2448524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8E51D-C502-48C7-9693-20F54146E1BA}" type="datetimeFigureOut">
              <a:rPr lang="ru-RU" smtClean="0"/>
              <a:t>20.11.2023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2DE76-2EDB-4B90-9A80-29B0893112E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3899984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8E51D-C502-48C7-9693-20F54146E1BA}" type="datetimeFigureOut">
              <a:rPr lang="ru-RU" smtClean="0"/>
              <a:t>20.11.2023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2DE76-2EDB-4B90-9A80-29B0893112E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8688926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2148840"/>
            <a:ext cx="4572000" cy="38404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92568" y="2147487"/>
            <a:ext cx="256032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8E51D-C502-48C7-9693-20F54146E1BA}" type="datetimeFigureOut">
              <a:rPr lang="ru-RU" smtClean="0"/>
              <a:t>20.11.2023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2DE76-2EDB-4B90-9A80-29B0893112E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4358811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800" y="2211494"/>
            <a:ext cx="4754880" cy="384048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85351" y="2150621"/>
            <a:ext cx="256032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8E51D-C502-48C7-9693-20F54146E1BA}" type="datetimeFigureOut">
              <a:rPr lang="ru-RU" smtClean="0"/>
              <a:t>20.11.2023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2DE76-2EDB-4B90-9A80-29B0893112E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1141193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8E51D-C502-48C7-9693-20F54146E1BA}" type="datetimeFigureOut">
              <a:rPr lang="ru-RU" smtClean="0"/>
              <a:t>20.11.2023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2DE76-2EDB-4B90-9A80-29B0893112E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678018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8E51D-C502-48C7-9693-20F54146E1BA}" type="datetimeFigureOut">
              <a:rPr lang="ru-RU" smtClean="0"/>
              <a:t>20.11.2023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2DE76-2EDB-4B90-9A80-29B0893112E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9792040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764484" y="0"/>
            <a:ext cx="20574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70468" y="609600"/>
            <a:ext cx="1801785" cy="5638800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609600"/>
            <a:ext cx="5979968" cy="5638800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422855"/>
            <a:ext cx="2057397" cy="365125"/>
          </a:xfrm>
        </p:spPr>
        <p:txBody>
          <a:bodyPr/>
          <a:lstStyle/>
          <a:p>
            <a:fld id="{BEB8E51D-C502-48C7-9693-20F54146E1BA}" type="datetimeFigureOut">
              <a:rPr lang="ru-RU" smtClean="0"/>
              <a:t>20.11.2023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32102" y="6422855"/>
            <a:ext cx="3209752" cy="365125"/>
          </a:xfrm>
        </p:spPr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054787" y="6422855"/>
            <a:ext cx="659819" cy="365125"/>
          </a:xfrm>
        </p:spPr>
        <p:txBody>
          <a:bodyPr/>
          <a:lstStyle/>
          <a:p>
            <a:fld id="{35A2DE76-2EDB-4B90-9A80-29B0893112E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53081822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9144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8831" y="1449146"/>
            <a:ext cx="7526338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8831" y="5280847"/>
            <a:ext cx="7526338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8E51D-C502-48C7-9693-20F54146E1BA}" type="datetimeFigureOut">
              <a:rPr lang="ru-RU" smtClean="0"/>
              <a:t>20.11.2023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2DE76-2EDB-4B90-9A80-29B0893112E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1326063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9144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9997" y="2222287"/>
            <a:ext cx="7524003" cy="363651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8E51D-C502-48C7-9693-20F54146E1BA}" type="datetimeFigureOut">
              <a:rPr lang="ru-RU" smtClean="0"/>
              <a:t>20.11.2023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2DE76-2EDB-4B90-9A80-29B0893112E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8188993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0"/>
            <a:ext cx="9144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863" y="2951396"/>
            <a:ext cx="7526337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4863" y="5281200"/>
            <a:ext cx="7526337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8E51D-C502-48C7-9693-20F54146E1BA}" type="datetimeFigureOut">
              <a:rPr lang="ru-RU" smtClean="0"/>
              <a:t>20.11.2023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2DE76-2EDB-4B90-9A80-29B0893112E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9680317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9144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09996" y="2222287"/>
            <a:ext cx="3670723" cy="3638763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280" y="2222287"/>
            <a:ext cx="3670720" cy="3638763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8E51D-C502-48C7-9693-20F54146E1BA}" type="datetimeFigureOut">
              <a:rPr lang="ru-RU" smtClean="0"/>
              <a:t>20.11.2023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2DE76-2EDB-4B90-9A80-29B0893112E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53018449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9144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9996" y="2174875"/>
            <a:ext cx="367072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09996" y="2751137"/>
            <a:ext cx="3687391" cy="3109913"/>
          </a:xfrm>
        </p:spPr>
        <p:txBody>
          <a:bodyPr anchor="t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280" y="2174875"/>
            <a:ext cx="3670720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280" y="2751137"/>
            <a:ext cx="3670720" cy="3109913"/>
          </a:xfrm>
        </p:spPr>
        <p:txBody>
          <a:bodyPr anchor="t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8E51D-C502-48C7-9693-20F54146E1BA}" type="datetimeFigureOut">
              <a:rPr lang="ru-RU" smtClean="0"/>
              <a:t>20.11.2023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2DE76-2EDB-4B90-9A80-29B0893112E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10429909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9144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8E51D-C502-48C7-9693-20F54146E1BA}" type="datetimeFigureOut">
              <a:rPr lang="ru-RU" smtClean="0"/>
              <a:t>20.11.2023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2DE76-2EDB-4B90-9A80-29B0893112E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36666549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8E51D-C502-48C7-9693-20F54146E1BA}" type="datetimeFigureOut">
              <a:rPr lang="ru-RU" smtClean="0"/>
              <a:t>20.11.2023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2DE76-2EDB-4B90-9A80-29B0893112E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36544701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804863" y="446086"/>
            <a:ext cx="2660650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863" y="446088"/>
            <a:ext cx="2660650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41724" y="446087"/>
            <a:ext cx="4689475" cy="5414963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04863" y="2260737"/>
            <a:ext cx="2660650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8E51D-C502-48C7-9693-20F54146E1BA}" type="datetimeFigureOut">
              <a:rPr lang="ru-RU" smtClean="0"/>
              <a:t>20.11.2023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2DE76-2EDB-4B90-9A80-29B0893112E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65802784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9996" y="727521"/>
            <a:ext cx="350154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4573588" y="0"/>
            <a:ext cx="4570412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09996" y="2344684"/>
            <a:ext cx="350154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2914357" y="6041361"/>
            <a:ext cx="732659" cy="365125"/>
          </a:xfrm>
        </p:spPr>
        <p:txBody>
          <a:bodyPr/>
          <a:lstStyle/>
          <a:p>
            <a:fld id="{BEB8E51D-C502-48C7-9693-20F54146E1BA}" type="datetimeFigureOut">
              <a:rPr lang="ru-RU" smtClean="0"/>
              <a:t>20.11.2023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42797" y="6041361"/>
            <a:ext cx="2471560" cy="365125"/>
          </a:xfrm>
        </p:spPr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3647017" y="5915887"/>
            <a:ext cx="796616" cy="490599"/>
          </a:xfrm>
        </p:spPr>
        <p:txBody>
          <a:bodyPr/>
          <a:lstStyle/>
          <a:p>
            <a:fld id="{35A2DE76-2EDB-4B90-9A80-29B0893112E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45904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8E51D-C502-48C7-9693-20F54146E1BA}" type="datetimeFigureOut">
              <a:rPr lang="ru-RU" smtClean="0"/>
              <a:t>20.11.2023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2DE76-2EDB-4B90-9A80-29B0893112E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48464776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863" y="4800600"/>
            <a:ext cx="752633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9144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04863" y="5367338"/>
            <a:ext cx="7526337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8E51D-C502-48C7-9693-20F54146E1BA}" type="datetimeFigureOut">
              <a:rPr lang="ru-RU" smtClean="0"/>
              <a:t>20.11.2023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2DE76-2EDB-4B90-9A80-29B0893112E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8713943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485107" y="1338479"/>
            <a:ext cx="4749312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573" y="1495525"/>
            <a:ext cx="442038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1226" y="4700702"/>
            <a:ext cx="4418727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5398884" y="1338479"/>
            <a:ext cx="3302316" cy="4075464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8E51D-C502-48C7-9693-20F54146E1BA}" type="datetimeFigureOut">
              <a:rPr lang="ru-RU" smtClean="0"/>
              <a:t>20.11.2023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2DE76-2EDB-4B90-9A80-29B0893112E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55633664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855663" y="2286585"/>
            <a:ext cx="3671336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017816" y="2435956"/>
            <a:ext cx="328689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4616450" y="2286000"/>
            <a:ext cx="3671888" cy="2300288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8E51D-C502-48C7-9693-20F54146E1BA}" type="datetimeFigureOut">
              <a:rPr lang="ru-RU" smtClean="0"/>
              <a:t>20.11.2023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2DE76-2EDB-4B90-9A80-29B0893112E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5444634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9144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8E51D-C502-48C7-9693-20F54146E1BA}" type="datetimeFigureOut">
              <a:rPr lang="ru-RU" smtClean="0"/>
              <a:t>20.11.2023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2DE76-2EDB-4B90-9A80-29B0893112E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81068740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5752238" y="446089"/>
            <a:ext cx="3391762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AutoShape 4"/>
          <p:cNvSpPr>
            <a:spLocks noChangeAspect="1" noChangeArrowheads="1" noTextEdit="1"/>
          </p:cNvSpPr>
          <p:nvPr/>
        </p:nvSpPr>
        <p:spPr bwMode="auto">
          <a:xfrm>
            <a:off x="5233988" y="0"/>
            <a:ext cx="3910012" cy="586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137655" y="586171"/>
            <a:ext cx="1701800" cy="513479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4862" y="446089"/>
            <a:ext cx="4947376" cy="5414962"/>
          </a:xfrm>
        </p:spPr>
        <p:txBody>
          <a:bodyPr vert="eaVert" anchor="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8E51D-C502-48C7-9693-20F54146E1BA}" type="datetimeFigureOut">
              <a:rPr lang="ru-RU" smtClean="0"/>
              <a:t>20.11.2023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2DE76-2EDB-4B90-9A80-29B0893112E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18538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8E51D-C502-48C7-9693-20F54146E1BA}" type="datetimeFigureOut">
              <a:rPr lang="ru-RU" smtClean="0"/>
              <a:t>20.11.2023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2DE76-2EDB-4B90-9A80-29B0893112E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219845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8E51D-C502-48C7-9693-20F54146E1BA}" type="datetimeFigureOut">
              <a:rPr lang="ru-RU" smtClean="0"/>
              <a:t>20.11.2023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2DE76-2EDB-4B90-9A80-29B0893112E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673334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8E51D-C502-48C7-9693-20F54146E1BA}" type="datetimeFigureOut">
              <a:rPr lang="ru-RU" smtClean="0"/>
              <a:t>20.11.2023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2DE76-2EDB-4B90-9A80-29B0893112E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561599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8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5" Type="http://schemas.openxmlformats.org/officeDocument/2006/relationships/theme" Target="../theme/theme3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9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/><Relationship Id="rId3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6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41.xml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50.xml"/><Relationship Id="rId5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9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8.xml"/><Relationship Id="rId13" Type="http://schemas.openxmlformats.org/officeDocument/2006/relationships/slideLayout" Target="../slideLayouts/slideLayout63.xml"/><Relationship Id="rId3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62.xml"/><Relationship Id="rId2" Type="http://schemas.openxmlformats.org/officeDocument/2006/relationships/slideLayout" Target="../slideLayouts/slideLayout52.xml"/><Relationship Id="rId1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61.xml"/><Relationship Id="rId5" Type="http://schemas.openxmlformats.org/officeDocument/2006/relationships/slideLayout" Target="../slideLayouts/slideLayout55.xml"/><Relationship Id="rId15" Type="http://schemas.openxmlformats.org/officeDocument/2006/relationships/theme" Target="../theme/theme5.xml"/><Relationship Id="rId1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6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B8E51D-C502-48C7-9693-20F54146E1BA}" type="datetimeFigureOut">
              <a:rPr lang="ru-RU" smtClean="0"/>
              <a:t>20.11.2023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A2DE76-2EDB-4B90-9A80-29B0893112E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76655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09997" y="447188"/>
            <a:ext cx="7524003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9997" y="2184400"/>
            <a:ext cx="7524003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42797" y="6041361"/>
            <a:ext cx="6289532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911422" y="6041361"/>
            <a:ext cx="993161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BEB8E51D-C502-48C7-9693-20F54146E1BA}" type="datetimeFigureOut">
              <a:rPr lang="ru-RU" smtClean="0"/>
              <a:t>20.11.2023</a:t>
            </a:fld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904584" y="5915887"/>
            <a:ext cx="796616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35A2DE76-2EDB-4B90-9A80-29B0893112E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8959871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88" r:id="rId13"/>
    <p:sldLayoutId id="2147483689" r:id="rId14"/>
  </p:sldLayoutIdLst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09997" y="447188"/>
            <a:ext cx="7524003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9997" y="2184400"/>
            <a:ext cx="7524003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42797" y="6041361"/>
            <a:ext cx="6289532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911422" y="6041361"/>
            <a:ext cx="993161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BEB8E51D-C502-48C7-9693-20F54146E1BA}" type="datetimeFigureOut">
              <a:rPr lang="ru-RU" smtClean="0"/>
              <a:t>20.11.2023</a:t>
            </a:fld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904584" y="5915887"/>
            <a:ext cx="796616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35A2DE76-2EDB-4B90-9A80-29B0893112E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5119456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</p:sldLayoutIdLst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62" y="176109"/>
            <a:ext cx="9141714" cy="16459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019" y="284176"/>
            <a:ext cx="777240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019" y="2011680"/>
            <a:ext cx="777240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557" y="6422855"/>
            <a:ext cx="2595043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BEB8E51D-C502-48C7-9693-20F54146E1BA}" type="datetimeFigureOut">
              <a:rPr lang="ru-RU" smtClean="0"/>
              <a:t>20.11.2023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91000" y="6422855"/>
            <a:ext cx="40606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65139" y="6422855"/>
            <a:ext cx="709698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35A2DE76-2EDB-4B90-9A80-29B0893112E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6287196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kern="1200" cap="all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09997" y="447188"/>
            <a:ext cx="7524003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9997" y="2184400"/>
            <a:ext cx="7524003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42797" y="6041361"/>
            <a:ext cx="6289532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911422" y="6041361"/>
            <a:ext cx="993161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BEB8E51D-C502-48C7-9693-20F54146E1BA}" type="datetimeFigureOut">
              <a:rPr lang="ru-RU" smtClean="0"/>
              <a:t>20.11.2023</a:t>
            </a:fld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904584" y="5915887"/>
            <a:ext cx="796616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35A2DE76-2EDB-4B90-9A80-29B0893112E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0819498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8" r:id="rId1"/>
    <p:sldLayoutId id="2147483719" r:id="rId2"/>
    <p:sldLayoutId id="2147483720" r:id="rId3"/>
    <p:sldLayoutId id="2147483721" r:id="rId4"/>
    <p:sldLayoutId id="2147483722" r:id="rId5"/>
    <p:sldLayoutId id="2147483723" r:id="rId6"/>
    <p:sldLayoutId id="2147483724" r:id="rId7"/>
    <p:sldLayoutId id="2147483725" r:id="rId8"/>
    <p:sldLayoutId id="2147483726" r:id="rId9"/>
    <p:sldLayoutId id="2147483727" r:id="rId10"/>
    <p:sldLayoutId id="2147483728" r:id="rId11"/>
    <p:sldLayoutId id="2147483729" r:id="rId12"/>
    <p:sldLayoutId id="2147483730" r:id="rId13"/>
    <p:sldLayoutId id="2147483731" r:id="rId14"/>
  </p:sldLayoutIdLst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ahadjon10.github.io/akmalhon-akhadjon-buxoro-mintaqasi.github.io/" TargetMode="External"/><Relationship Id="rId1" Type="http://schemas.openxmlformats.org/officeDocument/2006/relationships/slideLayout" Target="../slideLayouts/slideLayout5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Visit Buxoro: 2023 Travel Guide for Buxoro, Bukhara | Expedi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0528" y="0"/>
            <a:ext cx="10065779" cy="6857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Прямоугольник 4"/>
          <p:cNvSpPr/>
          <p:nvPr/>
        </p:nvSpPr>
        <p:spPr>
          <a:xfrm>
            <a:off x="755575" y="116632"/>
            <a:ext cx="9129675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0" dirty="0" smtClean="0">
                <a:solidFill>
                  <a:schemeClr val="bg1"/>
                </a:solidFill>
              </a:rPr>
              <a:t>BUXORO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107504" y="5445224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IQT-AU-21 </a:t>
            </a:r>
          </a:p>
          <a:p>
            <a:r>
              <a:rPr lang="en-US" sz="2400" dirty="0" smtClean="0">
                <a:solidFill>
                  <a:schemeClr val="bg1"/>
                </a:solidFill>
              </a:rPr>
              <a:t>ABUBAKIROV AXADJON</a:t>
            </a:r>
          </a:p>
          <a:p>
            <a:r>
              <a:rPr lang="en-US" sz="2400" dirty="0" smtClean="0">
                <a:solidFill>
                  <a:schemeClr val="bg1"/>
                </a:solidFill>
              </a:rPr>
              <a:t>SAYDULLAYEV AKMALXON</a:t>
            </a:r>
            <a:endParaRPr lang="ru-RU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1960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39552" y="476672"/>
            <a:ext cx="7524003" cy="970450"/>
          </a:xfrm>
        </p:spPr>
        <p:txBody>
          <a:bodyPr/>
          <a:lstStyle/>
          <a:p>
            <a:pPr algn="ctr"/>
            <a:r>
              <a:rPr lang="en-US" dirty="0"/>
              <a:t>“</a:t>
            </a:r>
            <a:r>
              <a:rPr lang="en-US" dirty="0" err="1"/>
              <a:t>G‘ijduvon</a:t>
            </a:r>
            <a:r>
              <a:rPr lang="en-US" dirty="0"/>
              <a:t>” </a:t>
            </a:r>
            <a:r>
              <a:rPr lang="en-US" dirty="0" err="1"/>
              <a:t>erkin</a:t>
            </a:r>
            <a:r>
              <a:rPr lang="en-US" dirty="0"/>
              <a:t> </a:t>
            </a:r>
            <a:r>
              <a:rPr lang="en-US" dirty="0" err="1"/>
              <a:t>iqtisodiy</a:t>
            </a:r>
            <a:r>
              <a:rPr lang="en-US" dirty="0"/>
              <a:t> </a:t>
            </a:r>
            <a:r>
              <a:rPr lang="en-US" dirty="0" err="1"/>
              <a:t>zonasi</a:t>
            </a:r>
            <a:endParaRPr lang="en-US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179512" y="2060848"/>
            <a:ext cx="7632848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“</a:t>
            </a:r>
            <a:r>
              <a:rPr lang="en-US" sz="3200" dirty="0" err="1"/>
              <a:t>G‘ijduvon</a:t>
            </a:r>
            <a:r>
              <a:rPr lang="en-US" sz="3200" dirty="0"/>
              <a:t>” </a:t>
            </a:r>
            <a:r>
              <a:rPr lang="en-US" sz="3200" dirty="0" err="1"/>
              <a:t>erkin</a:t>
            </a:r>
            <a:r>
              <a:rPr lang="en-US" sz="3200" dirty="0"/>
              <a:t> </a:t>
            </a:r>
            <a:r>
              <a:rPr lang="en-US" sz="3200" dirty="0" err="1"/>
              <a:t>iqtisodiy</a:t>
            </a:r>
            <a:r>
              <a:rPr lang="en-US" sz="3200" dirty="0"/>
              <a:t> </a:t>
            </a:r>
            <a:r>
              <a:rPr lang="en-US" sz="3200" dirty="0" err="1"/>
              <a:t>zonasida</a:t>
            </a:r>
            <a:r>
              <a:rPr lang="en-US" sz="3200" dirty="0"/>
              <a:t> </a:t>
            </a:r>
            <a:r>
              <a:rPr lang="en-US" sz="3200" dirty="0" err="1"/>
              <a:t>Maʼmuriy</a:t>
            </a:r>
            <a:r>
              <a:rPr lang="en-US" sz="3200" dirty="0"/>
              <a:t> </a:t>
            </a:r>
            <a:r>
              <a:rPr lang="en-US" sz="3200" dirty="0" err="1"/>
              <a:t>kengash</a:t>
            </a:r>
            <a:r>
              <a:rPr lang="en-US" sz="3200" dirty="0"/>
              <a:t> </a:t>
            </a:r>
            <a:r>
              <a:rPr lang="en-US" sz="3200" dirty="0" err="1"/>
              <a:t>tomonidan</a:t>
            </a:r>
            <a:r>
              <a:rPr lang="en-US" sz="3200" dirty="0"/>
              <a:t> </a:t>
            </a:r>
            <a:r>
              <a:rPr lang="en-US" sz="3200" dirty="0" err="1"/>
              <a:t>maʼqullangan</a:t>
            </a:r>
            <a:r>
              <a:rPr lang="en-US" sz="3200" dirty="0"/>
              <a:t> </a:t>
            </a:r>
            <a:r>
              <a:rPr lang="en-US" sz="3200" dirty="0">
                <a:solidFill>
                  <a:srgbClr val="FF0000"/>
                </a:solidFill>
              </a:rPr>
              <a:t>31</a:t>
            </a:r>
            <a:r>
              <a:rPr lang="en-US" sz="3200" dirty="0"/>
              <a:t> ta investor </a:t>
            </a:r>
            <a:r>
              <a:rPr lang="en-US" sz="3200" dirty="0" err="1"/>
              <a:t>tomonidan</a:t>
            </a:r>
            <a:r>
              <a:rPr lang="en-US" sz="3200" dirty="0"/>
              <a:t> </a:t>
            </a:r>
            <a:r>
              <a:rPr lang="en-US" sz="3200" dirty="0" err="1"/>
              <a:t>umumiy</a:t>
            </a:r>
            <a:r>
              <a:rPr lang="en-US" sz="3200" dirty="0"/>
              <a:t> </a:t>
            </a:r>
            <a:r>
              <a:rPr lang="en-US" sz="3200" dirty="0" err="1"/>
              <a:t>qiymati</a:t>
            </a:r>
            <a:r>
              <a:rPr lang="en-US" sz="3200" dirty="0"/>
              <a:t> </a:t>
            </a:r>
            <a:r>
              <a:rPr lang="en-US" sz="3200" dirty="0">
                <a:solidFill>
                  <a:srgbClr val="FF0000"/>
                </a:solidFill>
              </a:rPr>
              <a:t>128,9</a:t>
            </a:r>
            <a:r>
              <a:rPr lang="en-US" sz="3200" dirty="0"/>
              <a:t> million </a:t>
            </a:r>
            <a:r>
              <a:rPr lang="en-US" sz="3200" dirty="0" err="1"/>
              <a:t>dollarlik</a:t>
            </a:r>
            <a:r>
              <a:rPr lang="en-US" sz="3200" dirty="0"/>
              <a:t> </a:t>
            </a:r>
            <a:r>
              <a:rPr lang="en-US" sz="3200" dirty="0" err="1"/>
              <a:t>bo‘lgan</a:t>
            </a:r>
            <a:r>
              <a:rPr lang="en-US" sz="3200" dirty="0"/>
              <a:t> </a:t>
            </a:r>
            <a:r>
              <a:rPr lang="en-US" sz="3200" dirty="0">
                <a:solidFill>
                  <a:srgbClr val="FF0000"/>
                </a:solidFill>
              </a:rPr>
              <a:t>37</a:t>
            </a:r>
            <a:r>
              <a:rPr lang="en-US" sz="3200" dirty="0"/>
              <a:t> ta </a:t>
            </a:r>
            <a:r>
              <a:rPr lang="en-US" sz="3200" dirty="0" err="1"/>
              <a:t>loyiha</a:t>
            </a:r>
            <a:r>
              <a:rPr lang="en-US" sz="3200" dirty="0"/>
              <a:t> </a:t>
            </a:r>
            <a:r>
              <a:rPr lang="en-US" sz="3200" dirty="0" err="1"/>
              <a:t>amalga</a:t>
            </a:r>
            <a:r>
              <a:rPr lang="en-US" sz="3200" dirty="0"/>
              <a:t> </a:t>
            </a:r>
            <a:r>
              <a:rPr lang="en-US" sz="3200" dirty="0" err="1"/>
              <a:t>oshirilmoqda</a:t>
            </a:r>
            <a:r>
              <a:rPr lang="en-US" sz="3200" dirty="0"/>
              <a:t>. </a:t>
            </a:r>
            <a:r>
              <a:rPr lang="en-US" sz="3200" dirty="0" err="1"/>
              <a:t>Ushbu</a:t>
            </a:r>
            <a:r>
              <a:rPr lang="en-US" sz="3200" dirty="0"/>
              <a:t> </a:t>
            </a:r>
            <a:r>
              <a:rPr lang="en-US" sz="3200" dirty="0" err="1"/>
              <a:t>loyihalarning</a:t>
            </a:r>
            <a:r>
              <a:rPr lang="en-US" sz="3200" dirty="0"/>
              <a:t> </a:t>
            </a:r>
            <a:r>
              <a:rPr lang="en-US" sz="3200" dirty="0" err="1"/>
              <a:t>to‘la</a:t>
            </a:r>
            <a:r>
              <a:rPr lang="en-US" sz="3200" dirty="0"/>
              <a:t> </a:t>
            </a:r>
            <a:r>
              <a:rPr lang="en-US" sz="3200" dirty="0" err="1"/>
              <a:t>quvvat</a:t>
            </a:r>
            <a:r>
              <a:rPr lang="en-US" sz="3200" dirty="0"/>
              <a:t> </a:t>
            </a:r>
            <a:r>
              <a:rPr lang="en-US" sz="3200" dirty="0" err="1"/>
              <a:t>bilan</a:t>
            </a:r>
            <a:r>
              <a:rPr lang="en-US" sz="3200" dirty="0"/>
              <a:t> </a:t>
            </a:r>
            <a:r>
              <a:rPr lang="en-US" sz="3200" dirty="0" err="1"/>
              <a:t>ishlashi</a:t>
            </a:r>
            <a:r>
              <a:rPr lang="en-US" sz="3200" dirty="0"/>
              <a:t> </a:t>
            </a:r>
            <a:r>
              <a:rPr lang="en-US" sz="3200" dirty="0" err="1"/>
              <a:t>natijasida</a:t>
            </a:r>
            <a:r>
              <a:rPr lang="en-US" sz="3200" dirty="0"/>
              <a:t> </a:t>
            </a:r>
            <a:r>
              <a:rPr lang="en-US" sz="3200" dirty="0">
                <a:solidFill>
                  <a:srgbClr val="FF0000"/>
                </a:solidFill>
              </a:rPr>
              <a:t>2 </a:t>
            </a:r>
            <a:r>
              <a:rPr lang="en-US" sz="3200" dirty="0" err="1">
                <a:solidFill>
                  <a:srgbClr val="FF0000"/>
                </a:solidFill>
              </a:rPr>
              <a:t>ming</a:t>
            </a:r>
            <a:r>
              <a:rPr lang="en-US" sz="3200" dirty="0">
                <a:solidFill>
                  <a:srgbClr val="FF0000"/>
                </a:solidFill>
              </a:rPr>
              <a:t> 739</a:t>
            </a:r>
            <a:r>
              <a:rPr lang="en-US" sz="3200" dirty="0"/>
              <a:t> ta </a:t>
            </a:r>
            <a:r>
              <a:rPr lang="en-US" sz="3200" dirty="0" err="1"/>
              <a:t>yangi</a:t>
            </a:r>
            <a:r>
              <a:rPr lang="en-US" sz="3200" dirty="0"/>
              <a:t> </a:t>
            </a:r>
            <a:r>
              <a:rPr lang="en-US" sz="3200" dirty="0" err="1"/>
              <a:t>ish</a:t>
            </a:r>
            <a:r>
              <a:rPr lang="en-US" sz="3200" dirty="0"/>
              <a:t> </a:t>
            </a:r>
            <a:r>
              <a:rPr lang="en-US" sz="3200" dirty="0" err="1"/>
              <a:t>o‘rinlari</a:t>
            </a:r>
            <a:r>
              <a:rPr lang="en-US" sz="3200" dirty="0"/>
              <a:t> </a:t>
            </a:r>
            <a:r>
              <a:rPr lang="en-US" sz="3200" dirty="0" err="1"/>
              <a:t>yaratilishi</a:t>
            </a:r>
            <a:r>
              <a:rPr lang="en-US" sz="3200" dirty="0"/>
              <a:t> </a:t>
            </a:r>
            <a:r>
              <a:rPr lang="en-US" sz="3200" dirty="0" err="1"/>
              <a:t>belgilangan</a:t>
            </a:r>
            <a:r>
              <a:rPr lang="en-US" sz="3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90900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2.BUXORO VILOYATINING IQTISODIY SALOHIYATI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09997" y="2492895"/>
            <a:ext cx="4842123" cy="33659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8000" dirty="0" smtClean="0">
                <a:hlinkClick r:id="rId2"/>
              </a:rPr>
              <a:t>LINKNI BOSING</a:t>
            </a:r>
            <a:endParaRPr lang="en-US" sz="8000" dirty="0" smtClean="0"/>
          </a:p>
          <a:p>
            <a:pPr marL="0" indent="0">
              <a:buNone/>
            </a:pPr>
            <a:endParaRPr lang="en-US" sz="8000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2120" y="1988840"/>
            <a:ext cx="3429297" cy="3429297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5823063" y="5635396"/>
            <a:ext cx="328528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 smtClean="0"/>
              <a:t>Scan me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668359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3.Turizm </a:t>
            </a:r>
            <a:r>
              <a:rPr lang="en-US" dirty="0" err="1" smtClean="0"/>
              <a:t>salohiyati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3584" y="1916832"/>
            <a:ext cx="3622312" cy="5112568"/>
          </a:xfrm>
        </p:spPr>
        <p:txBody>
          <a:bodyPr/>
          <a:lstStyle/>
          <a:p>
            <a:r>
              <a:rPr lang="en-US" dirty="0" err="1"/>
              <a:t>A</a:t>
            </a:r>
            <a:r>
              <a:rPr lang="en-US" dirty="0" err="1" smtClean="0"/>
              <a:t>yni</a:t>
            </a:r>
            <a:r>
              <a:rPr lang="en-US" dirty="0" smtClean="0"/>
              <a:t> </a:t>
            </a:r>
            <a:r>
              <a:rPr lang="en-US" dirty="0" err="1"/>
              <a:t>kunda</a:t>
            </a:r>
            <a:r>
              <a:rPr lang="en-US" dirty="0"/>
              <a:t> </a:t>
            </a:r>
            <a:r>
              <a:rPr lang="en-US" dirty="0" err="1"/>
              <a:t>viloyatda</a:t>
            </a:r>
            <a:r>
              <a:rPr lang="en-US" dirty="0"/>
              <a:t> </a:t>
            </a:r>
            <a:r>
              <a:rPr lang="en-US" dirty="0" err="1"/>
              <a:t>zamonaviy</a:t>
            </a:r>
            <a:r>
              <a:rPr lang="en-US" dirty="0"/>
              <a:t>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talabga</a:t>
            </a:r>
            <a:r>
              <a:rPr lang="en-US" dirty="0"/>
              <a:t> </a:t>
            </a:r>
            <a:r>
              <a:rPr lang="en-US" dirty="0" err="1" smtClean="0"/>
              <a:t>javob</a:t>
            </a:r>
            <a:r>
              <a:rPr lang="en-US" dirty="0" smtClean="0"/>
              <a:t> </a:t>
            </a:r>
            <a:r>
              <a:rPr lang="en-US" dirty="0" err="1"/>
              <a:t>beradigan</a:t>
            </a:r>
            <a:r>
              <a:rPr lang="en-US" dirty="0"/>
              <a:t> </a:t>
            </a:r>
            <a:r>
              <a:rPr lang="en-US" dirty="0" err="1"/>
              <a:t>mehmonxonalar</a:t>
            </a:r>
            <a:r>
              <a:rPr lang="en-US" dirty="0"/>
              <a:t> </a:t>
            </a:r>
            <a:r>
              <a:rPr lang="en-US" dirty="0" err="1"/>
              <a:t>soni</a:t>
            </a:r>
            <a:r>
              <a:rPr lang="en-US" dirty="0"/>
              <a:t> </a:t>
            </a:r>
            <a:r>
              <a:rPr lang="en-US" dirty="0">
                <a:solidFill>
                  <a:srgbClr val="0AC3B9"/>
                </a:solidFill>
              </a:rPr>
              <a:t>200</a:t>
            </a:r>
            <a:r>
              <a:rPr lang="en-US" dirty="0"/>
              <a:t> </a:t>
            </a:r>
            <a:r>
              <a:rPr lang="en-US" dirty="0" err="1"/>
              <a:t>taga</a:t>
            </a:r>
            <a:r>
              <a:rPr lang="en-US" dirty="0"/>
              <a:t> </a:t>
            </a:r>
            <a:r>
              <a:rPr lang="en-US" dirty="0" err="1"/>
              <a:t>yaqinlashgan</a:t>
            </a:r>
            <a:r>
              <a:rPr lang="en-US" dirty="0"/>
              <a:t> </a:t>
            </a:r>
            <a:r>
              <a:rPr lang="en-US" dirty="0" err="1"/>
              <a:t>bo‘lsa</a:t>
            </a:r>
            <a:r>
              <a:rPr lang="en-US" dirty="0"/>
              <a:t>, </a:t>
            </a:r>
            <a:r>
              <a:rPr lang="en-US" dirty="0" err="1"/>
              <a:t>ularda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kunda</a:t>
            </a:r>
            <a:r>
              <a:rPr lang="en-US" dirty="0"/>
              <a:t> </a:t>
            </a:r>
            <a:r>
              <a:rPr lang="en-US" dirty="0" smtClean="0">
                <a:solidFill>
                  <a:srgbClr val="0AC3B9"/>
                </a:solidFill>
              </a:rPr>
              <a:t>60,000</a:t>
            </a:r>
            <a:r>
              <a:rPr lang="en-US" dirty="0" smtClean="0"/>
              <a:t>dan </a:t>
            </a:r>
            <a:r>
              <a:rPr lang="en-US" dirty="0" err="1"/>
              <a:t>ortiq</a:t>
            </a:r>
            <a:r>
              <a:rPr lang="en-US" dirty="0"/>
              <a:t> </a:t>
            </a:r>
            <a:r>
              <a:rPr lang="en-US" dirty="0" err="1"/>
              <a:t>mehmonga</a:t>
            </a:r>
            <a:r>
              <a:rPr lang="en-US" dirty="0"/>
              <a:t> </a:t>
            </a:r>
            <a:r>
              <a:rPr lang="en-US" dirty="0" err="1"/>
              <a:t>yuqori</a:t>
            </a:r>
            <a:r>
              <a:rPr lang="en-US" dirty="0"/>
              <a:t> </a:t>
            </a:r>
            <a:r>
              <a:rPr lang="en-US" dirty="0" err="1"/>
              <a:t>darajada</a:t>
            </a:r>
            <a:r>
              <a:rPr lang="en-US" dirty="0"/>
              <a:t> </a:t>
            </a:r>
            <a:r>
              <a:rPr lang="en-US" dirty="0" err="1"/>
              <a:t>xizmat</a:t>
            </a:r>
            <a:r>
              <a:rPr lang="en-US" dirty="0"/>
              <a:t> </a:t>
            </a:r>
            <a:r>
              <a:rPr lang="en-US" dirty="0" err="1"/>
              <a:t>ko‘rsatish</a:t>
            </a:r>
            <a:r>
              <a:rPr lang="en-US" dirty="0"/>
              <a:t> </a:t>
            </a:r>
            <a:r>
              <a:rPr lang="en-US" dirty="0" err="1"/>
              <a:t>imkoniyati</a:t>
            </a:r>
            <a:r>
              <a:rPr lang="en-US" dirty="0"/>
              <a:t> </a:t>
            </a:r>
            <a:r>
              <a:rPr lang="en-US" dirty="0" err="1"/>
              <a:t>yaratilgan</a:t>
            </a:r>
            <a:r>
              <a:rPr lang="en-US" dirty="0"/>
              <a:t>. </a:t>
            </a:r>
          </a:p>
        </p:txBody>
      </p:sp>
      <p:pic>
        <p:nvPicPr>
          <p:cNvPr id="2050" name="Picture 2" descr="Orient Star Varaxsha 𝗕𝗢𝗢𝗞 Buxoro Hotel 𝘄𝗶𝘁𝗵 ₹𝟬 𝗣𝗔𝗬𝗠𝗘𝗡𝗧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483" y="1916832"/>
            <a:ext cx="5508104" cy="4941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367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1772816"/>
            <a:ext cx="4644007" cy="5085183"/>
          </a:xfrm>
        </p:spPr>
        <p:txBody>
          <a:bodyPr>
            <a:normAutofit/>
          </a:bodyPr>
          <a:lstStyle/>
          <a:p>
            <a:r>
              <a:rPr lang="en-US" dirty="0" err="1"/>
              <a:t>Takomillashtirilayotgan</a:t>
            </a:r>
            <a:r>
              <a:rPr lang="en-US" dirty="0"/>
              <a:t> </a:t>
            </a:r>
            <a:r>
              <a:rPr lang="en-US" dirty="0" err="1"/>
              <a:t>soha</a:t>
            </a:r>
            <a:r>
              <a:rPr lang="en-US" dirty="0"/>
              <a:t> </a:t>
            </a:r>
            <a:r>
              <a:rPr lang="en-US" dirty="0" err="1"/>
              <a:t>faoliyati</a:t>
            </a:r>
            <a:r>
              <a:rPr lang="en-US" dirty="0"/>
              <a:t> </a:t>
            </a:r>
            <a:r>
              <a:rPr lang="en-US" dirty="0" err="1"/>
              <a:t>tufayli</a:t>
            </a:r>
            <a:r>
              <a:rPr lang="en-US" dirty="0"/>
              <a:t> </a:t>
            </a:r>
            <a:r>
              <a:rPr lang="en-US" dirty="0" err="1"/>
              <a:t>joriy</a:t>
            </a:r>
            <a:r>
              <a:rPr lang="en-US" dirty="0"/>
              <a:t> </a:t>
            </a:r>
            <a:r>
              <a:rPr lang="en-US" dirty="0" err="1"/>
              <a:t>yilda</a:t>
            </a:r>
            <a:r>
              <a:rPr lang="en-US" dirty="0"/>
              <a:t> </a:t>
            </a:r>
            <a:r>
              <a:rPr lang="en-US" dirty="0" err="1"/>
              <a:t>Buxoroga</a:t>
            </a:r>
            <a:r>
              <a:rPr lang="en-US" dirty="0"/>
              <a:t> </a:t>
            </a:r>
            <a:r>
              <a:rPr lang="en-US" dirty="0" err="1"/>
              <a:t>tashrif</a:t>
            </a:r>
            <a:r>
              <a:rPr lang="en-US" dirty="0"/>
              <a:t> </a:t>
            </a:r>
            <a:r>
              <a:rPr lang="en-US" dirty="0" err="1"/>
              <a:t>buyurgan</a:t>
            </a:r>
            <a:r>
              <a:rPr lang="en-US" dirty="0"/>
              <a:t> </a:t>
            </a:r>
            <a:r>
              <a:rPr lang="en-US" dirty="0" err="1"/>
              <a:t>sayyoh</a:t>
            </a:r>
            <a:r>
              <a:rPr lang="en-US" dirty="0"/>
              <a:t> </a:t>
            </a:r>
            <a:r>
              <a:rPr lang="en-US" dirty="0" err="1"/>
              <a:t>soni</a:t>
            </a:r>
            <a:r>
              <a:rPr lang="en-US" dirty="0"/>
              <a:t> </a:t>
            </a:r>
            <a:r>
              <a:rPr lang="en-US" dirty="0">
                <a:solidFill>
                  <a:srgbClr val="0AC3B9"/>
                </a:solidFill>
              </a:rPr>
              <a:t>4 million </a:t>
            </a:r>
            <a:r>
              <a:rPr lang="en-US" dirty="0" err="1"/>
              <a:t>nafardan</a:t>
            </a:r>
            <a:r>
              <a:rPr lang="en-US" dirty="0"/>
              <a:t> </a:t>
            </a:r>
            <a:r>
              <a:rPr lang="en-US" dirty="0" err="1"/>
              <a:t>oshgan</a:t>
            </a:r>
            <a:r>
              <a:rPr lang="en-US" dirty="0"/>
              <a:t> </a:t>
            </a:r>
            <a:r>
              <a:rPr lang="en-US" dirty="0" err="1"/>
              <a:t>bo‘lsa</a:t>
            </a:r>
            <a:r>
              <a:rPr lang="en-US" dirty="0"/>
              <a:t>, </a:t>
            </a:r>
            <a:r>
              <a:rPr lang="en-US" dirty="0" err="1"/>
              <a:t>ularning</a:t>
            </a:r>
            <a:r>
              <a:rPr lang="en-US" dirty="0"/>
              <a:t> </a:t>
            </a:r>
            <a:r>
              <a:rPr lang="en-US" dirty="0">
                <a:solidFill>
                  <a:srgbClr val="0AC3B9"/>
                </a:solidFill>
              </a:rPr>
              <a:t>550 </a:t>
            </a:r>
            <a:r>
              <a:rPr lang="en-US" dirty="0" err="1">
                <a:solidFill>
                  <a:srgbClr val="0AC3B9"/>
                </a:solidFill>
              </a:rPr>
              <a:t>ming</a:t>
            </a:r>
            <a:r>
              <a:rPr lang="en-US" dirty="0">
                <a:solidFill>
                  <a:srgbClr val="0AC3B9"/>
                </a:solidFill>
              </a:rPr>
              <a:t> </a:t>
            </a:r>
            <a:r>
              <a:rPr lang="en-US" dirty="0" err="1"/>
              <a:t>nafardan</a:t>
            </a:r>
            <a:r>
              <a:rPr lang="en-US" dirty="0"/>
              <a:t> </a:t>
            </a:r>
            <a:r>
              <a:rPr lang="en-US" dirty="0" err="1"/>
              <a:t>ortig‘ini</a:t>
            </a:r>
            <a:r>
              <a:rPr lang="en-US" dirty="0"/>
              <a:t> </a:t>
            </a:r>
            <a:r>
              <a:rPr lang="en-US" dirty="0" err="1"/>
              <a:t>chet</a:t>
            </a:r>
            <a:r>
              <a:rPr lang="en-US" dirty="0"/>
              <a:t> </a:t>
            </a:r>
            <a:r>
              <a:rPr lang="en-US" dirty="0" err="1"/>
              <a:t>ellik</a:t>
            </a:r>
            <a:r>
              <a:rPr lang="en-US" dirty="0"/>
              <a:t> </a:t>
            </a:r>
            <a:r>
              <a:rPr lang="en-US" dirty="0" err="1"/>
              <a:t>turistlar</a:t>
            </a:r>
            <a:r>
              <a:rPr lang="en-US" dirty="0"/>
              <a:t> </a:t>
            </a:r>
            <a:r>
              <a:rPr lang="en-US" dirty="0" err="1"/>
              <a:t>tashkil</a:t>
            </a:r>
            <a:r>
              <a:rPr lang="en-US" dirty="0"/>
              <a:t> </a:t>
            </a:r>
            <a:r>
              <a:rPr lang="en-US" dirty="0" err="1"/>
              <a:t>etmoqda</a:t>
            </a:r>
            <a:r>
              <a:rPr lang="en-US" dirty="0"/>
              <a:t>. Shu </a:t>
            </a:r>
            <a:r>
              <a:rPr lang="en-US" dirty="0" err="1"/>
              <a:t>nuqtai</a:t>
            </a:r>
            <a:r>
              <a:rPr lang="en-US" dirty="0"/>
              <a:t> </a:t>
            </a:r>
            <a:r>
              <a:rPr lang="en-US" dirty="0" err="1"/>
              <a:t>nazardan</a:t>
            </a:r>
            <a:r>
              <a:rPr lang="en-US" dirty="0"/>
              <a:t>, </a:t>
            </a:r>
            <a:r>
              <a:rPr lang="en-US" dirty="0" err="1"/>
              <a:t>yakunlanayotgan</a:t>
            </a:r>
            <a:r>
              <a:rPr lang="en-US" dirty="0"/>
              <a:t> </a:t>
            </a:r>
            <a:r>
              <a:rPr lang="en-US" dirty="0" err="1"/>
              <a:t>yilda</a:t>
            </a:r>
            <a:r>
              <a:rPr lang="en-US" dirty="0"/>
              <a:t> </a:t>
            </a:r>
            <a:r>
              <a:rPr lang="en-US" dirty="0" err="1"/>
              <a:t>viloyatda</a:t>
            </a:r>
            <a:r>
              <a:rPr lang="en-US" dirty="0"/>
              <a:t> </a:t>
            </a:r>
            <a:r>
              <a:rPr lang="en-US" dirty="0" err="1"/>
              <a:t>xorijiy</a:t>
            </a:r>
            <a:r>
              <a:rPr lang="en-US" dirty="0"/>
              <a:t> </a:t>
            </a:r>
            <a:r>
              <a:rPr lang="en-US" dirty="0" err="1"/>
              <a:t>hamkorlar</a:t>
            </a:r>
            <a:r>
              <a:rPr lang="en-US" dirty="0"/>
              <a:t> </a:t>
            </a:r>
            <a:r>
              <a:rPr lang="en-US" dirty="0" err="1"/>
              <a:t>investitsiyasi</a:t>
            </a:r>
            <a:r>
              <a:rPr lang="en-US" dirty="0"/>
              <a:t> </a:t>
            </a:r>
            <a:r>
              <a:rPr lang="en-US" dirty="0" err="1"/>
              <a:t>asosida</a:t>
            </a:r>
            <a:r>
              <a:rPr lang="en-US" dirty="0"/>
              <a:t> </a:t>
            </a:r>
            <a:r>
              <a:rPr lang="en-US" dirty="0" err="1">
                <a:solidFill>
                  <a:srgbClr val="0AC3B9"/>
                </a:solidFill>
              </a:rPr>
              <a:t>o‘ttizdan</a:t>
            </a:r>
            <a:r>
              <a:rPr lang="en-US" dirty="0">
                <a:solidFill>
                  <a:srgbClr val="0AC3B9"/>
                </a:solidFill>
              </a:rPr>
              <a:t> </a:t>
            </a:r>
            <a:r>
              <a:rPr lang="en-US" dirty="0" err="1">
                <a:solidFill>
                  <a:srgbClr val="0AC3B9"/>
                </a:solidFill>
              </a:rPr>
              <a:t>oshiq</a:t>
            </a:r>
            <a:r>
              <a:rPr lang="en-US" dirty="0">
                <a:solidFill>
                  <a:srgbClr val="0AC3B9"/>
                </a:solidFill>
              </a:rPr>
              <a:t> </a:t>
            </a:r>
            <a:r>
              <a:rPr lang="en-US" dirty="0" err="1"/>
              <a:t>zamonaviy</a:t>
            </a:r>
            <a:r>
              <a:rPr lang="en-US" dirty="0"/>
              <a:t> </a:t>
            </a:r>
            <a:r>
              <a:rPr lang="en-US" dirty="0" err="1"/>
              <a:t>mehmonxona</a:t>
            </a:r>
            <a:r>
              <a:rPr lang="en-US" dirty="0"/>
              <a:t> </a:t>
            </a:r>
            <a:r>
              <a:rPr lang="en-US" dirty="0" err="1"/>
              <a:t>qurib</a:t>
            </a:r>
            <a:r>
              <a:rPr lang="en-US" dirty="0"/>
              <a:t>, </a:t>
            </a:r>
            <a:r>
              <a:rPr lang="en-US" dirty="0" err="1"/>
              <a:t>ishga</a:t>
            </a:r>
            <a:r>
              <a:rPr lang="en-US" dirty="0"/>
              <a:t> </a:t>
            </a:r>
            <a:r>
              <a:rPr lang="en-US" dirty="0" err="1"/>
              <a:t>tushirilmoqda</a:t>
            </a:r>
            <a:r>
              <a:rPr lang="en-US" dirty="0"/>
              <a:t>.</a:t>
            </a:r>
          </a:p>
        </p:txBody>
      </p:sp>
      <p:pic>
        <p:nvPicPr>
          <p:cNvPr id="3076" name="Picture 4" descr="Tourists Stand In front Of The Ulugbek Madrassa, Bukhara, Uzbekistan Stock  Photo - Alamy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5050" y="2924944"/>
            <a:ext cx="4504267" cy="3240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Заголовок 1"/>
          <p:cNvSpPr>
            <a:spLocks noGrp="1"/>
          </p:cNvSpPr>
          <p:nvPr>
            <p:ph type="title"/>
          </p:nvPr>
        </p:nvSpPr>
        <p:spPr>
          <a:xfrm>
            <a:off x="809997" y="447188"/>
            <a:ext cx="7524003" cy="970450"/>
          </a:xfrm>
        </p:spPr>
        <p:txBody>
          <a:bodyPr/>
          <a:lstStyle/>
          <a:p>
            <a:r>
              <a:rPr lang="en-US" dirty="0" smtClean="0"/>
              <a:t>3.Turizm </a:t>
            </a:r>
            <a:r>
              <a:rPr lang="en-US" dirty="0" err="1" smtClean="0"/>
              <a:t>salohiyati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9744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07504" y="2132856"/>
            <a:ext cx="4392488" cy="4725143"/>
          </a:xfrm>
        </p:spPr>
        <p:txBody>
          <a:bodyPr>
            <a:normAutofit/>
          </a:bodyPr>
          <a:lstStyle/>
          <a:p>
            <a:r>
              <a:rPr lang="en-US" sz="2000" dirty="0"/>
              <a:t> </a:t>
            </a:r>
            <a:r>
              <a:rPr lang="en-US" sz="2000" dirty="0" err="1"/>
              <a:t>Birgina</a:t>
            </a:r>
            <a:r>
              <a:rPr lang="en-US" sz="2000" dirty="0"/>
              <a:t> </a:t>
            </a:r>
            <a:r>
              <a:rPr lang="en-US" sz="2000" dirty="0" err="1"/>
              <a:t>joriy</a:t>
            </a:r>
            <a:r>
              <a:rPr lang="en-US" sz="2000" dirty="0"/>
              <a:t> </a:t>
            </a:r>
            <a:r>
              <a:rPr lang="en-US" sz="2000" dirty="0" err="1"/>
              <a:t>yilning</a:t>
            </a:r>
            <a:r>
              <a:rPr lang="en-US" sz="2000" dirty="0"/>
              <a:t> </a:t>
            </a:r>
            <a:r>
              <a:rPr lang="en-US" sz="2000" dirty="0" err="1"/>
              <a:t>birinchi</a:t>
            </a:r>
            <a:r>
              <a:rPr lang="en-US" sz="2000" dirty="0"/>
              <a:t> </a:t>
            </a:r>
            <a:r>
              <a:rPr lang="en-US" sz="2000" dirty="0" err="1"/>
              <a:t>yarmi</a:t>
            </a:r>
            <a:r>
              <a:rPr lang="en-US" sz="2000" dirty="0"/>
              <a:t> </a:t>
            </a:r>
            <a:r>
              <a:rPr lang="en-US" sz="2000" dirty="0" err="1"/>
              <a:t>davrida</a:t>
            </a:r>
            <a:r>
              <a:rPr lang="en-US" sz="2000" dirty="0"/>
              <a:t> </a:t>
            </a:r>
            <a:r>
              <a:rPr lang="en-US" sz="2000" dirty="0" err="1"/>
              <a:t>sayyohlikdan</a:t>
            </a:r>
            <a:r>
              <a:rPr lang="en-US" sz="2000" dirty="0"/>
              <a:t> </a:t>
            </a:r>
            <a:r>
              <a:rPr lang="en-US" sz="2000" dirty="0" err="1"/>
              <a:t>viloyat</a:t>
            </a:r>
            <a:r>
              <a:rPr lang="en-US" sz="2000" dirty="0"/>
              <a:t> </a:t>
            </a:r>
            <a:r>
              <a:rPr lang="en-US" sz="2000" dirty="0" err="1"/>
              <a:t>iqtisodiyotiga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0AC3B9"/>
                </a:solidFill>
              </a:rPr>
              <a:t>763 milliard</a:t>
            </a:r>
            <a:r>
              <a:rPr lang="en-US" sz="2000" dirty="0"/>
              <a:t> </a:t>
            </a:r>
            <a:r>
              <a:rPr lang="en-US" sz="2000" dirty="0" err="1"/>
              <a:t>so‘mdan</a:t>
            </a:r>
            <a:r>
              <a:rPr lang="en-US" sz="2000" dirty="0"/>
              <a:t> </a:t>
            </a:r>
            <a:r>
              <a:rPr lang="en-US" sz="2000" dirty="0" err="1"/>
              <a:t>ziyod</a:t>
            </a:r>
            <a:r>
              <a:rPr lang="en-US" sz="2000" dirty="0"/>
              <a:t> </a:t>
            </a:r>
            <a:r>
              <a:rPr lang="en-US" sz="2000" dirty="0" err="1"/>
              <a:t>mablag</a:t>
            </a:r>
            <a:r>
              <a:rPr lang="en-US" sz="2000" dirty="0"/>
              <a:t>‘ </a:t>
            </a:r>
            <a:r>
              <a:rPr lang="en-US" sz="2000" dirty="0" err="1" smtClean="0"/>
              <a:t>tushdi</a:t>
            </a:r>
            <a:r>
              <a:rPr lang="en-US" sz="2000" dirty="0" smtClean="0"/>
              <a:t>.</a:t>
            </a:r>
          </a:p>
          <a:p>
            <a:r>
              <a:rPr lang="en-US" sz="2000" dirty="0">
                <a:solidFill>
                  <a:srgbClr val="0AC3B9"/>
                </a:solidFill>
              </a:rPr>
              <a:t>20 </a:t>
            </a:r>
            <a:r>
              <a:rPr lang="en-US" sz="2000" dirty="0" err="1">
                <a:solidFill>
                  <a:srgbClr val="0AC3B9"/>
                </a:solidFill>
              </a:rPr>
              <a:t>ming</a:t>
            </a:r>
            <a:r>
              <a:rPr lang="en-US" sz="2000" dirty="0">
                <a:solidFill>
                  <a:srgbClr val="0AC3B9"/>
                </a:solidFill>
              </a:rPr>
              <a:t> </a:t>
            </a:r>
            <a:r>
              <a:rPr lang="en-US" sz="2000" dirty="0" err="1"/>
              <a:t>nafarga</a:t>
            </a:r>
            <a:r>
              <a:rPr lang="en-US" sz="2000" dirty="0"/>
              <a:t> </a:t>
            </a:r>
            <a:r>
              <a:rPr lang="en-US" sz="2000" dirty="0" err="1"/>
              <a:t>yaqin</a:t>
            </a:r>
            <a:r>
              <a:rPr lang="en-US" sz="2000" dirty="0"/>
              <a:t> </a:t>
            </a:r>
            <a:r>
              <a:rPr lang="en-US" sz="2000" dirty="0" err="1" smtClean="0"/>
              <a:t>aholi</a:t>
            </a:r>
            <a:r>
              <a:rPr lang="en-US" sz="2000" dirty="0" smtClean="0"/>
              <a:t> </a:t>
            </a:r>
            <a:r>
              <a:rPr lang="en-US" sz="2000" dirty="0" err="1" smtClean="0"/>
              <a:t>muqim</a:t>
            </a:r>
            <a:r>
              <a:rPr lang="en-US" sz="2000" dirty="0" smtClean="0"/>
              <a:t> </a:t>
            </a:r>
            <a:r>
              <a:rPr lang="en-US" sz="2000" dirty="0" err="1"/>
              <a:t>ish</a:t>
            </a:r>
            <a:r>
              <a:rPr lang="en-US" sz="2000" dirty="0"/>
              <a:t> </a:t>
            </a:r>
            <a:r>
              <a:rPr lang="en-US" sz="2000" dirty="0" err="1"/>
              <a:t>o‘rni</a:t>
            </a:r>
            <a:r>
              <a:rPr lang="en-US" sz="2000" dirty="0"/>
              <a:t> </a:t>
            </a:r>
            <a:r>
              <a:rPr lang="en-US" sz="2000" dirty="0" err="1"/>
              <a:t>bilan</a:t>
            </a:r>
            <a:r>
              <a:rPr lang="en-US" sz="2000" dirty="0"/>
              <a:t> </a:t>
            </a:r>
            <a:r>
              <a:rPr lang="en-US" sz="2000" dirty="0" smtClean="0"/>
              <a:t>band.</a:t>
            </a:r>
          </a:p>
          <a:p>
            <a:r>
              <a:rPr lang="en-US" sz="2000" dirty="0" err="1" smtClean="0"/>
              <a:t>Viloyatda</a:t>
            </a:r>
            <a:r>
              <a:rPr lang="en-US" sz="2000" dirty="0" smtClean="0"/>
              <a:t> </a:t>
            </a:r>
            <a:r>
              <a:rPr lang="en-US" sz="2000" dirty="0"/>
              <a:t>2017-2021 </a:t>
            </a:r>
            <a:r>
              <a:rPr lang="en-US" sz="2000" dirty="0" err="1"/>
              <a:t>yillarda</a:t>
            </a:r>
            <a:r>
              <a:rPr lang="en-US" sz="2000" dirty="0"/>
              <a:t> </a:t>
            </a:r>
            <a:r>
              <a:rPr lang="en-US" sz="2000" dirty="0" err="1"/>
              <a:t>mehmonxonalar</a:t>
            </a:r>
            <a:r>
              <a:rPr lang="en-US" sz="2000" dirty="0"/>
              <a:t> </a:t>
            </a:r>
            <a:r>
              <a:rPr lang="en-US" sz="2000" dirty="0" err="1"/>
              <a:t>soni</a:t>
            </a:r>
            <a:r>
              <a:rPr lang="en-US" sz="2000" dirty="0"/>
              <a:t> </a:t>
            </a:r>
            <a:r>
              <a:rPr lang="en-US" sz="2000" dirty="0" err="1">
                <a:solidFill>
                  <a:srgbClr val="0AC3B9"/>
                </a:solidFill>
              </a:rPr>
              <a:t>to‘rt</a:t>
            </a:r>
            <a:r>
              <a:rPr lang="en-US" sz="2000" dirty="0"/>
              <a:t>, </a:t>
            </a:r>
            <a:r>
              <a:rPr lang="en-US" sz="2000" dirty="0" err="1"/>
              <a:t>turistik</a:t>
            </a:r>
            <a:r>
              <a:rPr lang="en-US" sz="2000" dirty="0"/>
              <a:t> </a:t>
            </a:r>
            <a:r>
              <a:rPr lang="en-US" sz="2000" dirty="0" err="1"/>
              <a:t>restoran</a:t>
            </a:r>
            <a:r>
              <a:rPr lang="en-US" sz="2000" dirty="0"/>
              <a:t>, </a:t>
            </a:r>
            <a:r>
              <a:rPr lang="en-US" sz="2000" dirty="0" err="1"/>
              <a:t>gid-ekskursovod</a:t>
            </a:r>
            <a:r>
              <a:rPr lang="en-US" sz="2000" dirty="0"/>
              <a:t>, </a:t>
            </a:r>
            <a:r>
              <a:rPr lang="en-US" sz="2000" dirty="0" err="1"/>
              <a:t>turoperator</a:t>
            </a:r>
            <a:r>
              <a:rPr lang="en-US" sz="2000" dirty="0"/>
              <a:t> </a:t>
            </a:r>
            <a:r>
              <a:rPr lang="en-US" sz="2000" dirty="0" err="1"/>
              <a:t>va</a:t>
            </a:r>
            <a:r>
              <a:rPr lang="en-US" sz="2000" dirty="0"/>
              <a:t> </a:t>
            </a:r>
            <a:r>
              <a:rPr lang="en-US" sz="2000" dirty="0" err="1"/>
              <a:t>tashrif</a:t>
            </a:r>
            <a:r>
              <a:rPr lang="en-US" sz="2000" dirty="0"/>
              <a:t> </a:t>
            </a:r>
            <a:r>
              <a:rPr lang="en-US" sz="2000" dirty="0" err="1"/>
              <a:t>buyurgan</a:t>
            </a:r>
            <a:r>
              <a:rPr lang="en-US" sz="2000" dirty="0"/>
              <a:t> </a:t>
            </a:r>
            <a:r>
              <a:rPr lang="en-US" sz="2000" dirty="0" err="1"/>
              <a:t>sayyohlar</a:t>
            </a:r>
            <a:r>
              <a:rPr lang="en-US" sz="2000" dirty="0"/>
              <a:t> </a:t>
            </a:r>
            <a:r>
              <a:rPr lang="en-US" sz="2000" dirty="0" err="1"/>
              <a:t>soni</a:t>
            </a:r>
            <a:r>
              <a:rPr lang="en-US" sz="2000" dirty="0"/>
              <a:t> </a:t>
            </a:r>
            <a:r>
              <a:rPr lang="en-US" sz="2000" dirty="0" err="1">
                <a:solidFill>
                  <a:srgbClr val="0AC3B9"/>
                </a:solidFill>
              </a:rPr>
              <a:t>besh</a:t>
            </a:r>
            <a:r>
              <a:rPr lang="en-US" sz="2000" dirty="0"/>
              <a:t> </a:t>
            </a:r>
            <a:r>
              <a:rPr lang="en-US" sz="2000" dirty="0" err="1"/>
              <a:t>baravarga</a:t>
            </a:r>
            <a:r>
              <a:rPr lang="en-US" sz="2000" dirty="0"/>
              <a:t> </a:t>
            </a:r>
            <a:r>
              <a:rPr lang="en-US" sz="2000" dirty="0" err="1"/>
              <a:t>oshgan</a:t>
            </a:r>
            <a:r>
              <a:rPr lang="en-US" sz="2000" dirty="0"/>
              <a:t>.</a:t>
            </a:r>
          </a:p>
        </p:txBody>
      </p:sp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809997" y="447188"/>
            <a:ext cx="7524003" cy="970450"/>
          </a:xfrm>
        </p:spPr>
        <p:txBody>
          <a:bodyPr/>
          <a:lstStyle/>
          <a:p>
            <a:r>
              <a:rPr lang="en-US" dirty="0" smtClean="0"/>
              <a:t>3.Turizm </a:t>
            </a:r>
            <a:r>
              <a:rPr lang="en-US" dirty="0" err="1" smtClean="0"/>
              <a:t>salohiyati</a:t>
            </a:r>
            <a:endParaRPr lang="en-US" dirty="0"/>
          </a:p>
        </p:txBody>
      </p:sp>
      <p:pic>
        <p:nvPicPr>
          <p:cNvPr id="4098" name="Picture 2" descr="Leadership Excellence: Think Codex HRDF Development Programs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2420888"/>
            <a:ext cx="4572000" cy="2571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5349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1916832"/>
            <a:ext cx="5436095" cy="4941168"/>
          </a:xfrm>
        </p:spPr>
        <p:txBody>
          <a:bodyPr>
            <a:noAutofit/>
          </a:bodyPr>
          <a:lstStyle/>
          <a:p>
            <a:r>
              <a:rPr lang="en-US" sz="2000" dirty="0" err="1"/>
              <a:t>Ayni</a:t>
            </a:r>
            <a:r>
              <a:rPr lang="en-US" sz="2000" dirty="0"/>
              <a:t> </a:t>
            </a:r>
            <a:r>
              <a:rPr lang="en-US" sz="2000" dirty="0" err="1"/>
              <a:t>damda</a:t>
            </a:r>
            <a:r>
              <a:rPr lang="en-US" sz="2000" dirty="0"/>
              <a:t> </a:t>
            </a:r>
            <a:r>
              <a:rPr lang="en-US" sz="2000" dirty="0" err="1"/>
              <a:t>viloyatda</a:t>
            </a:r>
            <a:r>
              <a:rPr lang="en-US" sz="2000" dirty="0"/>
              <a:t> </a:t>
            </a:r>
            <a:r>
              <a:rPr lang="en-US" sz="2000" dirty="0" err="1"/>
              <a:t>xorijiy</a:t>
            </a:r>
            <a:r>
              <a:rPr lang="en-US" sz="2000" dirty="0"/>
              <a:t> </a:t>
            </a:r>
            <a:r>
              <a:rPr lang="en-US" sz="2000" dirty="0" err="1"/>
              <a:t>investitsiya</a:t>
            </a:r>
            <a:r>
              <a:rPr lang="en-US" sz="2000" dirty="0"/>
              <a:t> </a:t>
            </a:r>
            <a:r>
              <a:rPr lang="en-US" sz="2000" dirty="0" err="1"/>
              <a:t>miqdori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0AC3B9"/>
                </a:solidFill>
              </a:rPr>
              <a:t>28 million </a:t>
            </a:r>
            <a:r>
              <a:rPr lang="en-US" sz="2000" dirty="0"/>
              <a:t>AQSH </a:t>
            </a:r>
            <a:r>
              <a:rPr lang="en-US" sz="2000" dirty="0" err="1"/>
              <a:t>dollarini</a:t>
            </a:r>
            <a:r>
              <a:rPr lang="en-US" sz="2000" dirty="0"/>
              <a:t> </a:t>
            </a:r>
            <a:r>
              <a:rPr lang="en-US" sz="2000" dirty="0" err="1"/>
              <a:t>tashkil</a:t>
            </a:r>
            <a:r>
              <a:rPr lang="en-US" sz="2000" dirty="0"/>
              <a:t> </a:t>
            </a:r>
            <a:r>
              <a:rPr lang="en-US" sz="2000" dirty="0" err="1"/>
              <a:t>etuvchi</a:t>
            </a:r>
            <a:r>
              <a:rPr lang="en-US" sz="2000" dirty="0"/>
              <a:t> 3 ta </a:t>
            </a:r>
            <a:r>
              <a:rPr lang="en-US" sz="2000" dirty="0" err="1"/>
              <a:t>yirik</a:t>
            </a:r>
            <a:r>
              <a:rPr lang="en-US" sz="2000" dirty="0"/>
              <a:t> </a:t>
            </a:r>
            <a:r>
              <a:rPr lang="en-US" sz="2000" dirty="0" err="1"/>
              <a:t>mehmonxona</a:t>
            </a:r>
            <a:r>
              <a:rPr lang="en-US" sz="2000" dirty="0"/>
              <a:t> </a:t>
            </a:r>
            <a:r>
              <a:rPr lang="en-US" sz="2000" dirty="0" err="1"/>
              <a:t>qurilishi</a:t>
            </a:r>
            <a:r>
              <a:rPr lang="en-US" sz="2000" dirty="0"/>
              <a:t> </a:t>
            </a:r>
            <a:r>
              <a:rPr lang="en-US" sz="2000" dirty="0" err="1"/>
              <a:t>yakuniy</a:t>
            </a:r>
            <a:r>
              <a:rPr lang="en-US" sz="2000" dirty="0"/>
              <a:t> </a:t>
            </a:r>
            <a:r>
              <a:rPr lang="en-US" sz="2000" dirty="0" err="1"/>
              <a:t>bosqichda</a:t>
            </a:r>
            <a:r>
              <a:rPr lang="en-US" sz="2000" dirty="0" smtClean="0"/>
              <a:t>.</a:t>
            </a:r>
          </a:p>
          <a:p>
            <a:r>
              <a:rPr lang="en-US" sz="2000" dirty="0" smtClean="0"/>
              <a:t> </a:t>
            </a:r>
            <a:r>
              <a:rPr lang="en-US" sz="2000" dirty="0" err="1" smtClean="0"/>
              <a:t>Viloyat</a:t>
            </a:r>
            <a:r>
              <a:rPr lang="en-US" sz="2000" dirty="0" smtClean="0"/>
              <a:t> </a:t>
            </a:r>
            <a:r>
              <a:rPr lang="en-US" sz="2000" dirty="0" err="1"/>
              <a:t>markazida</a:t>
            </a:r>
            <a:r>
              <a:rPr lang="en-US" sz="2000" dirty="0"/>
              <a:t> </a:t>
            </a:r>
            <a:r>
              <a:rPr lang="en-US" sz="2000" dirty="0" err="1"/>
              <a:t>Hindistonning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0AC3B9"/>
                </a:solidFill>
              </a:rPr>
              <a:t>“Metric Ventures” </a:t>
            </a:r>
            <a:r>
              <a:rPr lang="en-US" sz="2000" dirty="0"/>
              <a:t>MCHJ </a:t>
            </a:r>
            <a:r>
              <a:rPr lang="en-US" sz="2000" dirty="0" err="1"/>
              <a:t>hamda</a:t>
            </a:r>
            <a:r>
              <a:rPr lang="en-US" sz="2000" dirty="0"/>
              <a:t> </a:t>
            </a:r>
            <a:r>
              <a:rPr lang="en-US" sz="2000" dirty="0" err="1"/>
              <a:t>Buyuk</a:t>
            </a:r>
            <a:r>
              <a:rPr lang="en-US" sz="2000" dirty="0"/>
              <a:t> </a:t>
            </a:r>
            <a:r>
              <a:rPr lang="en-US" sz="2000" dirty="0" err="1"/>
              <a:t>Britaniyaning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0AC3B9"/>
                </a:solidFill>
              </a:rPr>
              <a:t>“Wide Tent System” </a:t>
            </a:r>
            <a:r>
              <a:rPr lang="en-US" sz="2000" dirty="0" err="1"/>
              <a:t>kompaniyalari</a:t>
            </a:r>
            <a:r>
              <a:rPr lang="en-US" sz="2000" dirty="0"/>
              <a:t> </a:t>
            </a:r>
            <a:r>
              <a:rPr lang="en-US" sz="2000" dirty="0" err="1"/>
              <a:t>tomonidan</a:t>
            </a:r>
            <a:r>
              <a:rPr lang="en-US" sz="2000" dirty="0"/>
              <a:t> </a:t>
            </a:r>
            <a:r>
              <a:rPr lang="en-US" sz="2000" dirty="0" err="1"/>
              <a:t>amalga</a:t>
            </a:r>
            <a:r>
              <a:rPr lang="en-US" sz="2000" dirty="0"/>
              <a:t> </a:t>
            </a:r>
            <a:r>
              <a:rPr lang="en-US" sz="2000" dirty="0" err="1"/>
              <a:t>oshirilayotgan</a:t>
            </a:r>
            <a:r>
              <a:rPr lang="en-US" sz="2000" dirty="0"/>
              <a:t> </a:t>
            </a:r>
            <a:r>
              <a:rPr lang="en-US" sz="2000" dirty="0" err="1">
                <a:solidFill>
                  <a:srgbClr val="F14A68"/>
                </a:solidFill>
              </a:rPr>
              <a:t>besh</a:t>
            </a:r>
            <a:r>
              <a:rPr lang="en-US" sz="2000" dirty="0">
                <a:solidFill>
                  <a:srgbClr val="F14A68"/>
                </a:solidFill>
              </a:rPr>
              <a:t> </a:t>
            </a:r>
            <a:r>
              <a:rPr lang="en-US" sz="2000" dirty="0" err="1">
                <a:solidFill>
                  <a:srgbClr val="F14A68"/>
                </a:solidFill>
              </a:rPr>
              <a:t>yulduzli</a:t>
            </a:r>
            <a:r>
              <a:rPr lang="en-US" sz="2000" dirty="0">
                <a:solidFill>
                  <a:srgbClr val="F14A68"/>
                </a:solidFill>
              </a:rPr>
              <a:t> </a:t>
            </a:r>
            <a:r>
              <a:rPr lang="en-US" sz="2000" dirty="0">
                <a:solidFill>
                  <a:srgbClr val="0AC3B9"/>
                </a:solidFill>
              </a:rPr>
              <a:t>“Hyatt Regency” </a:t>
            </a:r>
            <a:r>
              <a:rPr lang="en-US" sz="2000" dirty="0" err="1"/>
              <a:t>hamda</a:t>
            </a:r>
            <a:r>
              <a:rPr lang="en-US" sz="2000" dirty="0"/>
              <a:t> </a:t>
            </a:r>
            <a:r>
              <a:rPr lang="en-US" sz="2000" dirty="0" err="1">
                <a:solidFill>
                  <a:srgbClr val="F14A68"/>
                </a:solidFill>
              </a:rPr>
              <a:t>to‘rt</a:t>
            </a:r>
            <a:r>
              <a:rPr lang="en-US" sz="2000" dirty="0">
                <a:solidFill>
                  <a:srgbClr val="F14A68"/>
                </a:solidFill>
              </a:rPr>
              <a:t> </a:t>
            </a:r>
            <a:r>
              <a:rPr lang="en-US" sz="2000" dirty="0" err="1">
                <a:solidFill>
                  <a:srgbClr val="F14A68"/>
                </a:solidFill>
              </a:rPr>
              <a:t>yulduzli</a:t>
            </a:r>
            <a:r>
              <a:rPr lang="en-US" sz="2000" dirty="0">
                <a:solidFill>
                  <a:srgbClr val="F14A68"/>
                </a:solidFill>
              </a:rPr>
              <a:t> </a:t>
            </a:r>
            <a:r>
              <a:rPr lang="en-US" sz="2000" dirty="0">
                <a:solidFill>
                  <a:srgbClr val="0AC3B9"/>
                </a:solidFill>
              </a:rPr>
              <a:t>“WYNDHAM” </a:t>
            </a:r>
            <a:r>
              <a:rPr lang="en-US" sz="2000" dirty="0" err="1"/>
              <a:t>brendlari</a:t>
            </a:r>
            <a:r>
              <a:rPr lang="en-US" sz="2000" dirty="0"/>
              <a:t> </a:t>
            </a:r>
            <a:r>
              <a:rPr lang="en-US" sz="2000" dirty="0" err="1"/>
              <a:t>ostidagi</a:t>
            </a:r>
            <a:r>
              <a:rPr lang="en-US" sz="2000" dirty="0"/>
              <a:t> </a:t>
            </a:r>
            <a:r>
              <a:rPr lang="en-US" sz="2000" dirty="0" err="1"/>
              <a:t>mehmonxonalar</a:t>
            </a:r>
            <a:r>
              <a:rPr lang="en-US" sz="2000" dirty="0"/>
              <a:t> </a:t>
            </a:r>
            <a:r>
              <a:rPr lang="en-US" sz="2000" dirty="0" err="1"/>
              <a:t>to‘la</a:t>
            </a:r>
            <a:r>
              <a:rPr lang="en-US" sz="2000" dirty="0"/>
              <a:t> </a:t>
            </a:r>
            <a:r>
              <a:rPr lang="en-US" sz="2000" dirty="0" err="1"/>
              <a:t>quvvat</a:t>
            </a:r>
            <a:r>
              <a:rPr lang="en-US" sz="2000" dirty="0"/>
              <a:t> </a:t>
            </a:r>
            <a:r>
              <a:rPr lang="en-US" sz="2000" dirty="0" err="1"/>
              <a:t>bilan</a:t>
            </a:r>
            <a:r>
              <a:rPr lang="en-US" sz="2000" dirty="0"/>
              <a:t> </a:t>
            </a:r>
            <a:r>
              <a:rPr lang="en-US" sz="2000" dirty="0" err="1"/>
              <a:t>o‘z</a:t>
            </a:r>
            <a:r>
              <a:rPr lang="en-US" sz="2000" dirty="0"/>
              <a:t> </a:t>
            </a:r>
            <a:r>
              <a:rPr lang="en-US" sz="2000" dirty="0" err="1"/>
              <a:t>faoliyatini</a:t>
            </a:r>
            <a:r>
              <a:rPr lang="en-US" sz="2000" dirty="0"/>
              <a:t> </a:t>
            </a:r>
            <a:r>
              <a:rPr lang="en-US" sz="2000" dirty="0" err="1"/>
              <a:t>boshlaydi</a:t>
            </a:r>
            <a:r>
              <a:rPr lang="en-US" sz="2000" dirty="0"/>
              <a:t>.</a:t>
            </a:r>
          </a:p>
        </p:txBody>
      </p:sp>
      <p:pic>
        <p:nvPicPr>
          <p:cNvPr id="7170" name="Picture 2" descr="Starting Soon GIF - Free to Use (All Colors) by TigersGhost on DeviantArt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454193">
            <a:off x="4603548" y="2124284"/>
            <a:ext cx="4519089" cy="3416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809997" y="447188"/>
            <a:ext cx="7524003" cy="970450"/>
          </a:xfrm>
        </p:spPr>
        <p:txBody>
          <a:bodyPr/>
          <a:lstStyle/>
          <a:p>
            <a:r>
              <a:rPr lang="en-US" dirty="0" smtClean="0"/>
              <a:t>3.Turizm </a:t>
            </a:r>
            <a:r>
              <a:rPr lang="en-US" dirty="0" err="1" smtClean="0"/>
              <a:t>salohiyati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5464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Thank yo Animation | ActiveLife | Julia Gale | Product Designer | Behance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00808"/>
            <a:ext cx="9144001" cy="3119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5230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1026" name="Picture 2" descr="undefine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824" y="-27236"/>
            <a:ext cx="9170814" cy="6957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0" y="257601"/>
            <a:ext cx="9170813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fr-FR" sz="4000" b="1" dirty="0" smtClean="0">
                <a:solidFill>
                  <a:schemeClr val="bg1"/>
                </a:solidFill>
              </a:rPr>
              <a:t>Mavzu: </a:t>
            </a:r>
            <a:r>
              <a:rPr lang="fr-FR" sz="4000" b="1" dirty="0" smtClean="0"/>
              <a:t>Buxoro viloyati iqtisodiyotining mintaqaviy xususiyatlari</a:t>
            </a:r>
            <a:endParaRPr lang="ru-RU" sz="4000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0" y="1176174"/>
            <a:ext cx="55446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 err="1" smtClean="0">
                <a:solidFill>
                  <a:schemeClr val="bg1"/>
                </a:solidFill>
              </a:rPr>
              <a:t>Reja</a:t>
            </a:r>
            <a:r>
              <a:rPr lang="en-US" sz="3600" dirty="0" smtClean="0">
                <a:solidFill>
                  <a:schemeClr val="bg1"/>
                </a:solidFill>
              </a:rPr>
              <a:t>: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899592" y="1828411"/>
            <a:ext cx="813690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</a:rPr>
              <a:t>1.</a:t>
            </a:r>
            <a:r>
              <a:rPr lang="en-US" sz="3200" dirty="0" smtClean="0">
                <a:solidFill>
                  <a:schemeClr val="bg1"/>
                </a:solidFill>
              </a:rPr>
              <a:t>Buxoro </a:t>
            </a:r>
            <a:r>
              <a:rPr lang="en-US" sz="3200" dirty="0" err="1" smtClean="0">
                <a:solidFill>
                  <a:schemeClr val="bg1"/>
                </a:solidFill>
              </a:rPr>
              <a:t>viloyatining</a:t>
            </a:r>
            <a:r>
              <a:rPr lang="en-US" sz="3200" dirty="0" smtClean="0">
                <a:solidFill>
                  <a:schemeClr val="bg1"/>
                </a:solidFill>
              </a:rPr>
              <a:t> </a:t>
            </a:r>
            <a:r>
              <a:rPr lang="en-US" sz="3200" dirty="0" err="1" smtClean="0">
                <a:solidFill>
                  <a:schemeClr val="bg1"/>
                </a:solidFill>
              </a:rPr>
              <a:t>maydoni</a:t>
            </a:r>
            <a:r>
              <a:rPr lang="en-US" sz="3200" dirty="0" smtClean="0">
                <a:solidFill>
                  <a:schemeClr val="bg1"/>
                </a:solidFill>
              </a:rPr>
              <a:t>, </a:t>
            </a:r>
            <a:r>
              <a:rPr lang="en-US" sz="3200" dirty="0" err="1" smtClean="0">
                <a:solidFill>
                  <a:schemeClr val="bg1"/>
                </a:solidFill>
              </a:rPr>
              <a:t>aholisi</a:t>
            </a:r>
            <a:r>
              <a:rPr lang="en-US" sz="3200" dirty="0" smtClean="0">
                <a:solidFill>
                  <a:schemeClr val="bg1"/>
                </a:solidFill>
              </a:rPr>
              <a:t>, </a:t>
            </a:r>
            <a:r>
              <a:rPr lang="en-US" sz="3200" dirty="0" err="1" smtClean="0">
                <a:solidFill>
                  <a:schemeClr val="bg1"/>
                </a:solidFill>
              </a:rPr>
              <a:t>tabiiy</a:t>
            </a:r>
            <a:r>
              <a:rPr lang="en-US" sz="3200" dirty="0" smtClean="0">
                <a:solidFill>
                  <a:schemeClr val="bg1"/>
                </a:solidFill>
              </a:rPr>
              <a:t> </a:t>
            </a:r>
            <a:r>
              <a:rPr lang="en-US" sz="3200" dirty="0" err="1" smtClean="0">
                <a:solidFill>
                  <a:schemeClr val="bg1"/>
                </a:solidFill>
              </a:rPr>
              <a:t>sharoiti</a:t>
            </a:r>
            <a:r>
              <a:rPr lang="en-US" sz="3200" dirty="0" smtClean="0">
                <a:solidFill>
                  <a:schemeClr val="bg1"/>
                </a:solidFill>
              </a:rPr>
              <a:t>. 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807999" y="2835372"/>
            <a:ext cx="813690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2</a:t>
            </a:r>
            <a:r>
              <a:rPr lang="en-US" sz="4000" dirty="0" smtClean="0">
                <a:solidFill>
                  <a:schemeClr val="bg1"/>
                </a:solidFill>
              </a:rPr>
              <a:t>.</a:t>
            </a:r>
            <a:r>
              <a:rPr lang="en-US" sz="3200" dirty="0" smtClean="0">
                <a:solidFill>
                  <a:schemeClr val="bg1"/>
                </a:solidFill>
              </a:rPr>
              <a:t>Buxoro </a:t>
            </a:r>
            <a:r>
              <a:rPr lang="en-US" sz="3200" dirty="0" err="1" smtClean="0">
                <a:solidFill>
                  <a:schemeClr val="bg1"/>
                </a:solidFill>
              </a:rPr>
              <a:t>viloyatining</a:t>
            </a:r>
            <a:r>
              <a:rPr lang="en-US" sz="3200" dirty="0" smtClean="0">
                <a:solidFill>
                  <a:schemeClr val="bg1"/>
                </a:solidFill>
              </a:rPr>
              <a:t> </a:t>
            </a:r>
            <a:r>
              <a:rPr lang="en-US" sz="3200" dirty="0" err="1" smtClean="0">
                <a:solidFill>
                  <a:srgbClr val="FFFF00"/>
                </a:solidFill>
              </a:rPr>
              <a:t>iqtisodiy</a:t>
            </a:r>
            <a:r>
              <a:rPr lang="en-US" sz="3200" dirty="0" smtClean="0">
                <a:solidFill>
                  <a:srgbClr val="FFFF00"/>
                </a:solidFill>
              </a:rPr>
              <a:t> </a:t>
            </a:r>
            <a:r>
              <a:rPr lang="en-US" sz="3200" dirty="0" err="1" smtClean="0">
                <a:solidFill>
                  <a:srgbClr val="FFFF00"/>
                </a:solidFill>
              </a:rPr>
              <a:t>salohiyati</a:t>
            </a:r>
            <a:r>
              <a:rPr lang="en-US" sz="3200" dirty="0" smtClean="0">
                <a:solidFill>
                  <a:schemeClr val="bg1"/>
                </a:solidFill>
              </a:rPr>
              <a:t>. 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724744" y="3451460"/>
            <a:ext cx="813690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3</a:t>
            </a:r>
            <a:r>
              <a:rPr lang="en-US" sz="4000" dirty="0" smtClean="0">
                <a:solidFill>
                  <a:schemeClr val="bg1"/>
                </a:solidFill>
              </a:rPr>
              <a:t>.</a:t>
            </a:r>
            <a:r>
              <a:rPr lang="en-US" sz="3200" dirty="0" smtClean="0">
                <a:solidFill>
                  <a:schemeClr val="bg1"/>
                </a:solidFill>
              </a:rPr>
              <a:t>Buxoro </a:t>
            </a:r>
            <a:r>
              <a:rPr lang="en-US" sz="3200" dirty="0" err="1" smtClean="0">
                <a:solidFill>
                  <a:schemeClr val="bg1"/>
                </a:solidFill>
              </a:rPr>
              <a:t>viloyatining</a:t>
            </a:r>
            <a:r>
              <a:rPr lang="en-US" sz="3200" dirty="0" smtClean="0">
                <a:solidFill>
                  <a:schemeClr val="bg1"/>
                </a:solidFill>
              </a:rPr>
              <a:t> </a:t>
            </a:r>
            <a:r>
              <a:rPr lang="en-US" sz="3200" dirty="0" err="1" smtClean="0">
                <a:solidFill>
                  <a:schemeClr val="bg1"/>
                </a:solidFill>
              </a:rPr>
              <a:t>turizm</a:t>
            </a:r>
            <a:r>
              <a:rPr lang="en-US" sz="3200" dirty="0" smtClean="0">
                <a:solidFill>
                  <a:schemeClr val="bg1"/>
                </a:solidFill>
              </a:rPr>
              <a:t> </a:t>
            </a:r>
            <a:r>
              <a:rPr lang="en-US" sz="3200" dirty="0" err="1" smtClean="0">
                <a:solidFill>
                  <a:schemeClr val="bg1"/>
                </a:solidFill>
              </a:rPr>
              <a:t>salohiyati</a:t>
            </a:r>
            <a:r>
              <a:rPr lang="en-US" sz="3200" dirty="0" smtClean="0">
                <a:solidFill>
                  <a:schemeClr val="bg1"/>
                </a:solidFill>
              </a:rPr>
              <a:t>. </a:t>
            </a:r>
            <a:endParaRPr lang="en-US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0142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undefined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104" y="279028"/>
            <a:ext cx="3635896" cy="2320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-108520" y="2599848"/>
            <a:ext cx="5770984" cy="3600400"/>
          </a:xfrm>
        </p:spPr>
        <p:txBody>
          <a:bodyPr>
            <a:noAutofit/>
          </a:bodyPr>
          <a:lstStyle/>
          <a:p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Buxoro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viloyatining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umumiy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yer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maydoni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40.22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ming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kv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km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ni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tashkil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qiladi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,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maydoni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jihatidan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respublikada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3-o’rinni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egallaydi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Buxoro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viloyati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ma’muriy-hududiy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jihatdan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2ta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shahar:Buxoro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va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Kogon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shaharlari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hamda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11ta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tuman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Olot,Buxoro,Vobkent,G’ijduvon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Kogon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Qorako’l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orovulbozor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eshku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omitan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ondor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hofirkon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Chegaralari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Turkmaniston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avoiy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Qashqadaryo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Qoraqalpog’iston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Xorazm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088" y="2852936"/>
            <a:ext cx="4286250" cy="4762500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-108520" y="-171400"/>
            <a:ext cx="9129675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800" dirty="0" smtClean="0">
                <a:solidFill>
                  <a:schemeClr val="bg1"/>
                </a:solidFill>
              </a:rPr>
              <a:t>BUXORO</a:t>
            </a:r>
          </a:p>
        </p:txBody>
      </p:sp>
    </p:spTree>
    <p:extLst>
      <p:ext uri="{BB962C8B-B14F-4D97-AF65-F5344CB8AC3E}">
        <p14:creationId xmlns:p14="http://schemas.microsoft.com/office/powerpoint/2010/main" val="624990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6756" y="1"/>
            <a:ext cx="8229600" cy="1412776"/>
          </a:xfrm>
        </p:spPr>
        <p:txBody>
          <a:bodyPr>
            <a:normAutofit/>
          </a:bodyPr>
          <a:lstStyle/>
          <a:p>
            <a:r>
              <a:rPr lang="en-GB" sz="2500" dirty="0" err="1" smtClean="0"/>
              <a:t>Buxoro</a:t>
            </a:r>
            <a:r>
              <a:rPr lang="en-GB" sz="2500" dirty="0" smtClean="0"/>
              <a:t> </a:t>
            </a:r>
            <a:r>
              <a:rPr lang="en-GB" sz="2500" dirty="0" err="1" smtClean="0"/>
              <a:t>aholisi</a:t>
            </a:r>
            <a:r>
              <a:rPr lang="en-GB" sz="2500" dirty="0" smtClean="0"/>
              <a:t> 2022 </a:t>
            </a:r>
            <a:r>
              <a:rPr lang="en-GB" sz="2500" dirty="0" err="1" smtClean="0"/>
              <a:t>yilda</a:t>
            </a:r>
            <a:r>
              <a:rPr lang="en-GB" sz="2500" dirty="0" smtClean="0"/>
              <a:t> </a:t>
            </a:r>
            <a:r>
              <a:rPr lang="en-US" sz="2500" dirty="0" smtClean="0"/>
              <a:t> 1,976,800 </a:t>
            </a:r>
            <a:r>
              <a:rPr lang="en-US" sz="2500" dirty="0" err="1" smtClean="0"/>
              <a:t>kishi</a:t>
            </a:r>
            <a:r>
              <a:rPr lang="en-US" sz="2500" dirty="0" smtClean="0"/>
              <a:t>. Bu </a:t>
            </a:r>
            <a:r>
              <a:rPr lang="en-US" sz="2500" dirty="0" err="1" smtClean="0"/>
              <a:t>jihatidan</a:t>
            </a:r>
            <a:r>
              <a:rPr lang="en-US" sz="2500" dirty="0" smtClean="0"/>
              <a:t> </a:t>
            </a:r>
            <a:r>
              <a:rPr lang="en-US" sz="2500" dirty="0" err="1" smtClean="0"/>
              <a:t>Buxoro</a:t>
            </a:r>
            <a:r>
              <a:rPr lang="en-US" sz="2500" dirty="0" smtClean="0"/>
              <a:t> </a:t>
            </a:r>
            <a:r>
              <a:rPr lang="en-US" sz="2500" dirty="0" err="1" smtClean="0"/>
              <a:t>viloyati</a:t>
            </a:r>
            <a:r>
              <a:rPr lang="en-US" sz="2500" dirty="0" smtClean="0"/>
              <a:t> </a:t>
            </a:r>
            <a:r>
              <a:rPr lang="en-US" sz="2500" dirty="0" err="1" smtClean="0"/>
              <a:t>respublika</a:t>
            </a:r>
            <a:r>
              <a:rPr lang="en-US" sz="2500" dirty="0" smtClean="0"/>
              <a:t> </a:t>
            </a:r>
            <a:r>
              <a:rPr lang="en-US" sz="2500" dirty="0" err="1" smtClean="0"/>
              <a:t>aholisining</a:t>
            </a:r>
            <a:r>
              <a:rPr lang="en-US" sz="2500" dirty="0" smtClean="0"/>
              <a:t> 6 </a:t>
            </a:r>
            <a:r>
              <a:rPr lang="en-US" sz="2500" dirty="0" err="1" smtClean="0"/>
              <a:t>foizini</a:t>
            </a:r>
            <a:r>
              <a:rPr lang="en-US" sz="2500" dirty="0" smtClean="0"/>
              <a:t> </a:t>
            </a:r>
            <a:r>
              <a:rPr lang="en-US" sz="2500" dirty="0" err="1" smtClean="0"/>
              <a:t>tashkil</a:t>
            </a:r>
            <a:r>
              <a:rPr lang="en-US" sz="2500" dirty="0" smtClean="0"/>
              <a:t> </a:t>
            </a:r>
            <a:r>
              <a:rPr lang="en-US" sz="2500" dirty="0" err="1" smtClean="0"/>
              <a:t>etadi</a:t>
            </a:r>
            <a:r>
              <a:rPr lang="en-US" sz="2500" dirty="0" smtClean="0"/>
              <a:t>.</a:t>
            </a:r>
            <a:endParaRPr lang="en-US" sz="2500" dirty="0"/>
          </a:p>
        </p:txBody>
      </p:sp>
      <p:graphicFrame>
        <p:nvGraphicFramePr>
          <p:cNvPr id="5" name="Диаграмма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45028550"/>
              </p:ext>
            </p:extLst>
          </p:nvPr>
        </p:nvGraphicFramePr>
        <p:xfrm>
          <a:off x="-417066" y="1268760"/>
          <a:ext cx="9117244" cy="55892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582533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 sz="1400" b="0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en-US" sz="3200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Aholi</a:t>
            </a:r>
            <a:r>
              <a:rPr lang="en-US" sz="3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r>
              <a:rPr lang="en-US" sz="3200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tarkibida</a:t>
            </a:r>
            <a:r>
              <a:rPr lang="en-US" sz="3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r>
              <a:rPr lang="en-US" sz="3200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ayol</a:t>
            </a:r>
            <a:r>
              <a:rPr lang="en-US" sz="3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r>
              <a:rPr lang="en-US" sz="3200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va</a:t>
            </a:r>
            <a:r>
              <a:rPr lang="en-US" sz="3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r>
              <a:rPr lang="en-US" sz="3200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erkaklarning</a:t>
            </a:r>
            <a:r>
              <a:rPr lang="en-US" sz="3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r>
              <a:rPr lang="en-US" sz="3200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ulushi</a:t>
            </a:r>
            <a:endParaRPr lang="ru-RU" sz="32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graphicFrame>
        <p:nvGraphicFramePr>
          <p:cNvPr id="4" name="Диаграмма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57613281"/>
              </p:ext>
            </p:extLst>
          </p:nvPr>
        </p:nvGraphicFramePr>
        <p:xfrm>
          <a:off x="35496" y="1124744"/>
          <a:ext cx="9073008" cy="57332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595054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Buxoroning 7 piri | Uzbekistan Travel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9209" y="-31438"/>
            <a:ext cx="4814791" cy="688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Прямоугольник 4"/>
          <p:cNvSpPr/>
          <p:nvPr/>
        </p:nvSpPr>
        <p:spPr>
          <a:xfrm>
            <a:off x="-5680" y="9748"/>
            <a:ext cx="4334889" cy="65556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Mineral </a:t>
            </a:r>
            <a:r>
              <a:rPr lang="en-US" sz="4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resurslari</a:t>
            </a:r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Buxoro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viloyatida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31 ta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tabiiy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foydali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qazilmalar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silikatlar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qazib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olish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uchun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19 ta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qum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beton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va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gʻisht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konlari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mavjud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Ushbu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imtiyozlarning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asosiy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qismi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quyidagi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sharoitlarda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joylashgan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en-US" sz="2000" dirty="0" err="1" smtClean="0">
                <a:solidFill>
                  <a:srgbClr val="0AC3B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Olot</a:t>
            </a:r>
            <a:r>
              <a:rPr lang="en-US" sz="2000" dirty="0" smtClean="0">
                <a:solidFill>
                  <a:srgbClr val="0AC3B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rgbClr val="0AC3B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viloyati</a:t>
            </a:r>
            <a:r>
              <a:rPr lang="en-US" sz="2000" dirty="0" smtClean="0">
                <a:solidFill>
                  <a:srgbClr val="0AC3B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gaz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va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kondensat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- 293,8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mlrd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m³,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sanoat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tuzi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- 100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ming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tonna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), </a:t>
            </a:r>
          </a:p>
          <a:p>
            <a:r>
              <a:rPr lang="en-US" sz="2000" dirty="0" err="1" smtClean="0">
                <a:solidFill>
                  <a:srgbClr val="0AC3B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Qorovulbozor</a:t>
            </a:r>
            <a:r>
              <a:rPr lang="en-US" sz="2000" dirty="0" smtClean="0">
                <a:solidFill>
                  <a:srgbClr val="0AC3B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rgbClr val="0AC3B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viloyati</a:t>
            </a:r>
            <a:r>
              <a:rPr lang="en-US" sz="2000" dirty="0" smtClean="0">
                <a:solidFill>
                  <a:srgbClr val="0AC3B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gaz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- 66,751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mln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m³,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kondensat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- 2104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ming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tonna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neft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- 9119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ming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tonna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sz="2000" dirty="0" err="1" smtClean="0">
                <a:solidFill>
                  <a:srgbClr val="0AC3B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Kogon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shag'al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- 265 min. M³)</a:t>
            </a:r>
          </a:p>
          <a:p>
            <a:r>
              <a:rPr lang="en-US" sz="2000" dirty="0" err="1" smtClean="0">
                <a:solidFill>
                  <a:srgbClr val="0AC3B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Shofirkon</a:t>
            </a:r>
            <a:r>
              <a:rPr lang="en-US" sz="2000" dirty="0" smtClean="0">
                <a:solidFill>
                  <a:srgbClr val="0AC3B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rgbClr val="0AC3B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tumani</a:t>
            </a:r>
            <a:r>
              <a:rPr lang="en-US" sz="2000" dirty="0" smtClean="0">
                <a:solidFill>
                  <a:srgbClr val="0AC3B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shag'al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eritmasi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- 110 min. M³).</a:t>
            </a:r>
          </a:p>
          <a:p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Masalan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viloyatdagi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gips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konlari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46,3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ming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tonna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ohaktosh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- 21,1 million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tonna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kvars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- 35,9 million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tonna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grafit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- 805,9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ming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tonnani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tashkil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etadi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732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333872" y="145641"/>
            <a:ext cx="8352928" cy="12289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88640"/>
            <a:ext cx="8229600" cy="1143000"/>
          </a:xfrm>
        </p:spPr>
        <p:txBody>
          <a:bodyPr>
            <a:noAutofit/>
          </a:bodyPr>
          <a:lstStyle/>
          <a:p>
            <a:r>
              <a:rPr lang="en-US" sz="2800" dirty="0" err="1">
                <a:solidFill>
                  <a:schemeClr val="bg1"/>
                </a:solidFill>
              </a:rPr>
              <a:t>Respublikamizda</a:t>
            </a:r>
            <a:r>
              <a:rPr lang="en-US" sz="2800" dirty="0">
                <a:solidFill>
                  <a:schemeClr val="bg1"/>
                </a:solidFill>
              </a:rPr>
              <a:t> 2023-yilning 1-avgust </a:t>
            </a:r>
            <a:r>
              <a:rPr lang="en-US" sz="2800" dirty="0" err="1">
                <a:solidFill>
                  <a:schemeClr val="bg1"/>
                </a:solidFill>
              </a:rPr>
              <a:t>holatiga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jami</a:t>
            </a:r>
            <a:r>
              <a:rPr lang="en-US" sz="2800" dirty="0">
                <a:solidFill>
                  <a:schemeClr val="bg1"/>
                </a:solidFill>
              </a:rPr>
              <a:t> 44 958 ta </a:t>
            </a:r>
            <a:r>
              <a:rPr lang="en-US" sz="2800" dirty="0" err="1">
                <a:solidFill>
                  <a:schemeClr val="bg1"/>
                </a:solidFill>
              </a:rPr>
              <a:t>oilaviy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korxonalar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faoliyat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yuritayotgani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ma’lum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</a:rPr>
              <a:t>bo‘ldi</a:t>
            </a:r>
            <a:r>
              <a:rPr lang="en-US" sz="2800" dirty="0" smtClean="0">
                <a:solidFill>
                  <a:schemeClr val="bg1"/>
                </a:solidFill>
              </a:rPr>
              <a:t>.</a:t>
            </a:r>
            <a:endParaRPr lang="en-US" sz="2800" dirty="0">
              <a:solidFill>
                <a:schemeClr val="bg1"/>
              </a:solidFill>
            </a:endParaRPr>
          </a:p>
        </p:txBody>
      </p:sp>
      <p:graphicFrame>
        <p:nvGraphicFramePr>
          <p:cNvPr id="6" name="Объект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38456367"/>
              </p:ext>
            </p:extLst>
          </p:nvPr>
        </p:nvGraphicFramePr>
        <p:xfrm>
          <a:off x="0" y="1417638"/>
          <a:ext cx="9144000" cy="54403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555781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64382" y="692696"/>
            <a:ext cx="6946390" cy="917726"/>
          </a:xfrm>
        </p:spPr>
        <p:txBody>
          <a:bodyPr>
            <a:normAutofit fontScale="90000"/>
          </a:bodyPr>
          <a:lstStyle/>
          <a:p>
            <a:r>
              <a:rPr lang="en-US" sz="4400" b="1" dirty="0" err="1" smtClean="0"/>
              <a:t>Buxoro</a:t>
            </a:r>
            <a:r>
              <a:rPr lang="en-US" sz="4400" b="1" dirty="0" smtClean="0"/>
              <a:t> </a:t>
            </a:r>
            <a:r>
              <a:rPr lang="en-US" sz="4400" b="1" dirty="0" err="1"/>
              <a:t>viloyati</a:t>
            </a:r>
            <a:r>
              <a:rPr lang="en-US" sz="4400" b="1" dirty="0"/>
              <a:t> </a:t>
            </a:r>
            <a:r>
              <a:rPr lang="en-US" sz="4400" b="1" dirty="0" err="1" smtClean="0"/>
              <a:t>sanoat</a:t>
            </a:r>
            <a:r>
              <a:rPr lang="en-US" sz="4400" b="1" dirty="0" smtClean="0"/>
              <a:t> </a:t>
            </a:r>
            <a:r>
              <a:rPr lang="en-US" sz="4400" b="1" dirty="0" err="1" smtClean="0"/>
              <a:t>korxonalari</a:t>
            </a:r>
            <a:endParaRPr lang="en-US" sz="44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89913" y="1412776"/>
            <a:ext cx="8820472" cy="5328592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US" sz="2800" dirty="0"/>
          </a:p>
          <a:p>
            <a:r>
              <a:rPr lang="en-US" sz="2800" dirty="0" err="1"/>
              <a:t>Sanoatning</a:t>
            </a:r>
            <a:r>
              <a:rPr lang="en-US" sz="2800" dirty="0"/>
              <a:t> </a:t>
            </a:r>
            <a:r>
              <a:rPr lang="en-US" sz="2800" dirty="0" err="1"/>
              <a:t>asosiy</a:t>
            </a:r>
            <a:r>
              <a:rPr lang="en-US" sz="2800" dirty="0"/>
              <a:t> </a:t>
            </a:r>
            <a:r>
              <a:rPr lang="en-US" sz="2800" dirty="0" err="1"/>
              <a:t>tarmoqlari</a:t>
            </a:r>
            <a:r>
              <a:rPr lang="en-US" sz="2800" dirty="0"/>
              <a:t> </a:t>
            </a:r>
            <a:r>
              <a:rPr lang="en-US" sz="2800" dirty="0" err="1"/>
              <a:t>toʻqimachilik</a:t>
            </a:r>
            <a:r>
              <a:rPr lang="en-US" sz="2800" dirty="0"/>
              <a:t>, </a:t>
            </a:r>
            <a:r>
              <a:rPr lang="en-US" sz="2800" dirty="0" err="1"/>
              <a:t>ipak</a:t>
            </a:r>
            <a:r>
              <a:rPr lang="en-US" sz="2800" dirty="0"/>
              <a:t> </a:t>
            </a:r>
            <a:r>
              <a:rPr lang="en-US" sz="2800" dirty="0" err="1"/>
              <a:t>va</a:t>
            </a:r>
            <a:r>
              <a:rPr lang="en-US" sz="2800" dirty="0"/>
              <a:t> </a:t>
            </a:r>
            <a:r>
              <a:rPr lang="en-US" sz="2800" dirty="0" err="1"/>
              <a:t>paxta</a:t>
            </a:r>
            <a:r>
              <a:rPr lang="en-US" sz="2800" dirty="0"/>
              <a:t> </a:t>
            </a:r>
            <a:r>
              <a:rPr lang="en-US" sz="2800" dirty="0" err="1"/>
              <a:t>tozalash</a:t>
            </a:r>
            <a:r>
              <a:rPr lang="en-US" sz="2800" dirty="0"/>
              <a:t> </a:t>
            </a:r>
            <a:r>
              <a:rPr lang="en-US" sz="2800" dirty="0" err="1"/>
              <a:t>boʻlib</a:t>
            </a:r>
            <a:r>
              <a:rPr lang="en-US" sz="2800" dirty="0"/>
              <a:t>, </a:t>
            </a:r>
            <a:r>
              <a:rPr lang="en-US" sz="2800" dirty="0" err="1"/>
              <a:t>muhim</a:t>
            </a:r>
            <a:r>
              <a:rPr lang="en-US" sz="2800" dirty="0"/>
              <a:t> </a:t>
            </a:r>
            <a:r>
              <a:rPr lang="en-US" sz="2800" dirty="0" err="1"/>
              <a:t>oʻrinni</a:t>
            </a:r>
            <a:r>
              <a:rPr lang="en-US" sz="2800" dirty="0"/>
              <a:t> </a:t>
            </a:r>
            <a:r>
              <a:rPr lang="en-US" sz="2800" dirty="0" err="1"/>
              <a:t>neft</a:t>
            </a:r>
            <a:r>
              <a:rPr lang="en-US" sz="2800" dirty="0"/>
              <a:t>, </a:t>
            </a:r>
            <a:r>
              <a:rPr lang="en-US" sz="2800" dirty="0" err="1"/>
              <a:t>tabiiy</a:t>
            </a:r>
            <a:r>
              <a:rPr lang="en-US" sz="2800" dirty="0"/>
              <a:t> </a:t>
            </a:r>
            <a:r>
              <a:rPr lang="en-US" sz="2800" dirty="0" err="1"/>
              <a:t>gaz</a:t>
            </a:r>
            <a:r>
              <a:rPr lang="en-US" sz="2800" dirty="0"/>
              <a:t>, </a:t>
            </a:r>
            <a:r>
              <a:rPr lang="en-US" sz="2800" dirty="0" err="1"/>
              <a:t>qimmatbaho</a:t>
            </a:r>
            <a:r>
              <a:rPr lang="en-US" sz="2800" dirty="0"/>
              <a:t> </a:t>
            </a:r>
            <a:r>
              <a:rPr lang="en-US" sz="2800" dirty="0" err="1"/>
              <a:t>metallarni</a:t>
            </a:r>
            <a:r>
              <a:rPr lang="en-US" sz="2800" dirty="0"/>
              <a:t> </a:t>
            </a:r>
            <a:r>
              <a:rPr lang="en-US" sz="2800" dirty="0" err="1"/>
              <a:t>qazib</a:t>
            </a:r>
            <a:r>
              <a:rPr lang="en-US" sz="2800" dirty="0"/>
              <a:t> </a:t>
            </a:r>
            <a:r>
              <a:rPr lang="en-US" sz="2800" dirty="0" err="1"/>
              <a:t>olish</a:t>
            </a:r>
            <a:r>
              <a:rPr lang="en-US" sz="2800" dirty="0"/>
              <a:t> </a:t>
            </a:r>
            <a:r>
              <a:rPr lang="en-US" sz="2800" dirty="0" err="1"/>
              <a:t>va</a:t>
            </a:r>
            <a:r>
              <a:rPr lang="en-US" sz="2800" dirty="0"/>
              <a:t> </a:t>
            </a:r>
            <a:r>
              <a:rPr lang="en-US" sz="2800" dirty="0" err="1"/>
              <a:t>qayta</a:t>
            </a:r>
            <a:r>
              <a:rPr lang="en-US" sz="2800" dirty="0"/>
              <a:t> </a:t>
            </a:r>
            <a:r>
              <a:rPr lang="en-US" sz="2800" dirty="0" err="1"/>
              <a:t>ishlash</a:t>
            </a:r>
            <a:r>
              <a:rPr lang="en-US" sz="2800" dirty="0"/>
              <a:t> </a:t>
            </a:r>
            <a:r>
              <a:rPr lang="en-US" sz="2800" dirty="0" err="1"/>
              <a:t>egallaydi</a:t>
            </a:r>
            <a:r>
              <a:rPr lang="en-US" sz="2800" dirty="0" smtClean="0"/>
              <a:t>.</a:t>
            </a:r>
            <a:endParaRPr lang="en-US" sz="2800" dirty="0"/>
          </a:p>
          <a:p>
            <a:r>
              <a:rPr lang="en-US" sz="2800" dirty="0" err="1"/>
              <a:t>Viloyatda</a:t>
            </a:r>
            <a:r>
              <a:rPr lang="en-US" sz="2800" dirty="0"/>
              <a:t> 29 ta </a:t>
            </a:r>
            <a:r>
              <a:rPr lang="en-US" sz="2800" dirty="0" err="1"/>
              <a:t>yirik</a:t>
            </a:r>
            <a:r>
              <a:rPr lang="en-US" sz="2800" dirty="0"/>
              <a:t> </a:t>
            </a:r>
            <a:r>
              <a:rPr lang="en-US" sz="2800" dirty="0" err="1"/>
              <a:t>sanoat</a:t>
            </a:r>
            <a:r>
              <a:rPr lang="en-US" sz="2800" dirty="0"/>
              <a:t> </a:t>
            </a:r>
            <a:r>
              <a:rPr lang="en-US" sz="2800" dirty="0" err="1"/>
              <a:t>korxonalari</a:t>
            </a:r>
            <a:r>
              <a:rPr lang="en-US" sz="2800" dirty="0"/>
              <a:t>: </a:t>
            </a:r>
            <a:r>
              <a:rPr lang="en-US" sz="2800" dirty="0" err="1"/>
              <a:t>Buxoro</a:t>
            </a:r>
            <a:r>
              <a:rPr lang="en-US" sz="2800" dirty="0"/>
              <a:t> </a:t>
            </a:r>
            <a:r>
              <a:rPr lang="en-US" sz="2800" dirty="0" err="1"/>
              <a:t>neftni</a:t>
            </a:r>
            <a:r>
              <a:rPr lang="en-US" sz="2800" dirty="0"/>
              <a:t> </a:t>
            </a:r>
            <a:r>
              <a:rPr lang="en-US" sz="2800" dirty="0" err="1"/>
              <a:t>qayta</a:t>
            </a:r>
            <a:r>
              <a:rPr lang="en-US" sz="2800" dirty="0"/>
              <a:t> </a:t>
            </a:r>
            <a:r>
              <a:rPr lang="en-US" sz="2800" dirty="0" err="1"/>
              <a:t>ishlash</a:t>
            </a:r>
            <a:r>
              <a:rPr lang="en-US" sz="2800" dirty="0"/>
              <a:t> </a:t>
            </a:r>
            <a:r>
              <a:rPr lang="en-US" sz="2800" dirty="0" err="1"/>
              <a:t>zavodi</a:t>
            </a:r>
            <a:r>
              <a:rPr lang="en-US" sz="2800" dirty="0"/>
              <a:t> (</a:t>
            </a:r>
            <a:r>
              <a:rPr lang="en-US" sz="2800" dirty="0" err="1"/>
              <a:t>neftni</a:t>
            </a:r>
            <a:r>
              <a:rPr lang="en-US" sz="2800" dirty="0"/>
              <a:t> </a:t>
            </a:r>
            <a:r>
              <a:rPr lang="en-US" sz="2800" dirty="0" err="1"/>
              <a:t>qayta</a:t>
            </a:r>
            <a:r>
              <a:rPr lang="en-US" sz="2800" dirty="0"/>
              <a:t> </a:t>
            </a:r>
            <a:r>
              <a:rPr lang="en-US" sz="2800" dirty="0" err="1"/>
              <a:t>ishlash</a:t>
            </a:r>
            <a:r>
              <a:rPr lang="en-US" sz="2800" dirty="0"/>
              <a:t>), IP “Daewoo Textile Bukhara” (</a:t>
            </a:r>
            <a:r>
              <a:rPr lang="en-US" sz="2800" dirty="0" err="1"/>
              <a:t>toʻqimachilik</a:t>
            </a:r>
            <a:r>
              <a:rPr lang="en-US" sz="2800" dirty="0"/>
              <a:t> </a:t>
            </a:r>
            <a:r>
              <a:rPr lang="en-US" sz="2800" dirty="0" err="1"/>
              <a:t>sanoati</a:t>
            </a:r>
            <a:r>
              <a:rPr lang="en-US" sz="2800" dirty="0"/>
              <a:t>), “</a:t>
            </a:r>
            <a:r>
              <a:rPr lang="en-US" sz="2800" dirty="0" err="1"/>
              <a:t>Shoxrud</a:t>
            </a:r>
            <a:r>
              <a:rPr lang="en-US" sz="2800" dirty="0"/>
              <a:t>” AJ (</a:t>
            </a:r>
            <a:r>
              <a:rPr lang="en-US" sz="2800" dirty="0" err="1"/>
              <a:t>alkogolli</a:t>
            </a:r>
            <a:r>
              <a:rPr lang="en-US" sz="2800" dirty="0"/>
              <a:t> </a:t>
            </a:r>
            <a:r>
              <a:rPr lang="en-US" sz="2800" dirty="0" err="1"/>
              <a:t>ichimliklar</a:t>
            </a:r>
            <a:r>
              <a:rPr lang="en-US" sz="2800" dirty="0"/>
              <a:t> </a:t>
            </a:r>
            <a:r>
              <a:rPr lang="en-US" sz="2800" dirty="0" err="1"/>
              <a:t>ishlab</a:t>
            </a:r>
            <a:r>
              <a:rPr lang="en-US" sz="2800" dirty="0"/>
              <a:t> </a:t>
            </a:r>
            <a:r>
              <a:rPr lang="en-US" sz="2800" dirty="0" err="1"/>
              <a:t>chiqarish</a:t>
            </a:r>
            <a:r>
              <a:rPr lang="en-US" sz="2800" dirty="0"/>
              <a:t>), “</a:t>
            </a:r>
            <a:r>
              <a:rPr lang="en-US" sz="2800" dirty="0" err="1"/>
              <a:t>Buxorogips</a:t>
            </a:r>
            <a:r>
              <a:rPr lang="en-US" sz="2800" dirty="0"/>
              <a:t>” QK (</a:t>
            </a:r>
            <a:r>
              <a:rPr lang="en-US" sz="2800" dirty="0" err="1"/>
              <a:t>gips</a:t>
            </a:r>
            <a:r>
              <a:rPr lang="en-US" sz="2800" dirty="0"/>
              <a:t> </a:t>
            </a:r>
            <a:r>
              <a:rPr lang="en-US" sz="2800" dirty="0" err="1"/>
              <a:t>ishlab</a:t>
            </a:r>
            <a:r>
              <a:rPr lang="en-US" sz="2800" dirty="0"/>
              <a:t> </a:t>
            </a:r>
            <a:r>
              <a:rPr lang="en-US" sz="2800" dirty="0" err="1"/>
              <a:t>chiqarish</a:t>
            </a:r>
            <a:r>
              <a:rPr lang="en-US" sz="2800" dirty="0"/>
              <a:t>), “</a:t>
            </a:r>
            <a:r>
              <a:rPr lang="en-US" sz="2800" dirty="0" err="1"/>
              <a:t>O‘zkarpet</a:t>
            </a:r>
            <a:r>
              <a:rPr lang="en-US" sz="2800" dirty="0"/>
              <a:t>” QK, “</a:t>
            </a:r>
            <a:r>
              <a:rPr lang="en-US" sz="2800" dirty="0" err="1"/>
              <a:t>Buxorogilam</a:t>
            </a:r>
            <a:r>
              <a:rPr lang="en-US" sz="2800" dirty="0"/>
              <a:t>” QK, “Textile Spectrum Colors” QK, “</a:t>
            </a:r>
            <a:r>
              <a:rPr lang="en-US" sz="2800" dirty="0" err="1"/>
              <a:t>Kogonyog</a:t>
            </a:r>
            <a:r>
              <a:rPr lang="en-US" sz="2800" dirty="0"/>
              <a:t>‘” AJ, “</a:t>
            </a:r>
            <a:r>
              <a:rPr lang="en-US" sz="2800" dirty="0" err="1"/>
              <a:t>Buxorodon</a:t>
            </a:r>
            <a:r>
              <a:rPr lang="en-US" sz="2800" dirty="0"/>
              <a:t>” AJ (</a:t>
            </a:r>
            <a:r>
              <a:rPr lang="en-US" sz="2800" dirty="0" err="1"/>
              <a:t>oziq-ovqat</a:t>
            </a:r>
            <a:r>
              <a:rPr lang="en-US" sz="2800" dirty="0"/>
              <a:t> </a:t>
            </a:r>
            <a:r>
              <a:rPr lang="en-US" sz="2800" dirty="0" err="1"/>
              <a:t>mahsulotlari</a:t>
            </a:r>
            <a:r>
              <a:rPr lang="en-US" sz="2800" dirty="0"/>
              <a:t> </a:t>
            </a:r>
            <a:r>
              <a:rPr lang="en-US" sz="2800" dirty="0" err="1"/>
              <a:t>ishlab</a:t>
            </a:r>
            <a:r>
              <a:rPr lang="en-US" sz="2800" dirty="0"/>
              <a:t> </a:t>
            </a:r>
            <a:r>
              <a:rPr lang="en-US" sz="2800" dirty="0" err="1"/>
              <a:t>chiqarish</a:t>
            </a:r>
            <a:r>
              <a:rPr lang="en-US" sz="2800" dirty="0"/>
              <a:t>). </a:t>
            </a:r>
          </a:p>
        </p:txBody>
      </p:sp>
    </p:spTree>
    <p:extLst>
      <p:ext uri="{BB962C8B-B14F-4D97-AF65-F5344CB8AC3E}">
        <p14:creationId xmlns:p14="http://schemas.microsoft.com/office/powerpoint/2010/main" val="1573528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93643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Xorijiy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kapital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ishtirokidagi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korxonalar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hududlar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kesimida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(2021,1fevral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cx="http://schemas.microsoft.com/office/drawing/2014/chartex">
        <mc:Choice Requires="cx">
          <p:graphicFrame>
            <p:nvGraphicFramePr>
              <p:cNvPr id="8" name="Диаграмма 7"/>
              <p:cNvGraphicFramePr/>
              <p:nvPr>
                <p:extLst>
                  <p:ext uri="{D42A27DB-BD31-4B8C-83A1-F6EECF244321}">
                    <p14:modId xmlns:p14="http://schemas.microsoft.com/office/powerpoint/2010/main" val="1264672173"/>
                  </p:ext>
                </p:extLst>
              </p:nvPr>
            </p:nvGraphicFramePr>
            <p:xfrm>
              <a:off x="1331640" y="404665"/>
              <a:ext cx="6156176" cy="2952328"/>
            </p:xfrm>
            <a:graphic>
              <a:graphicData uri="http://schemas.microsoft.com/office/drawing/2014/chartex">
                <c:chart xmlns:c="http://schemas.openxmlformats.org/drawingml/2006/chart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8" name="Диаграмма 7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31640" y="404665"/>
                <a:ext cx="6156176" cy="2952328"/>
              </a:xfrm>
              <a:prstGeom prst="rect">
                <a:avLst/>
              </a:prstGeom>
            </p:spPr>
          </p:pic>
        </mc:Fallback>
      </mc:AlternateContent>
      <p:sp>
        <p:nvSpPr>
          <p:cNvPr id="9" name="Прямоугольник 8"/>
          <p:cNvSpPr/>
          <p:nvPr/>
        </p:nvSpPr>
        <p:spPr>
          <a:xfrm>
            <a:off x="2339752" y="1696163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65</a:t>
            </a:r>
            <a:endParaRPr lang="en-US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4323656" y="1196752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18</a:t>
            </a:r>
            <a:endParaRPr lang="en-US" dirty="0"/>
          </a:p>
        </p:txBody>
      </p:sp>
      <p:sp>
        <p:nvSpPr>
          <p:cNvPr id="11" name="Прямоугольник 10"/>
          <p:cNvSpPr/>
          <p:nvPr/>
        </p:nvSpPr>
        <p:spPr>
          <a:xfrm>
            <a:off x="4323656" y="2564904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</a:p>
        </p:txBody>
      </p:sp>
      <p:sp>
        <p:nvSpPr>
          <p:cNvPr id="12" name="Прямоугольник 11"/>
          <p:cNvSpPr/>
          <p:nvPr/>
        </p:nvSpPr>
        <p:spPr>
          <a:xfrm>
            <a:off x="5520078" y="827420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</a:p>
        </p:txBody>
      </p:sp>
      <p:sp>
        <p:nvSpPr>
          <p:cNvPr id="13" name="Прямоугольник 12"/>
          <p:cNvSpPr/>
          <p:nvPr/>
        </p:nvSpPr>
        <p:spPr>
          <a:xfrm>
            <a:off x="135588" y="1696163"/>
            <a:ext cx="11977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JAMI:148</a:t>
            </a:r>
          </a:p>
        </p:txBody>
      </p:sp>
      <p:graphicFrame>
        <p:nvGraphicFramePr>
          <p:cNvPr id="14" name="Диаграмма 1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13733527"/>
              </p:ext>
            </p:extLst>
          </p:nvPr>
        </p:nvGraphicFramePr>
        <p:xfrm>
          <a:off x="1410287" y="3356993"/>
          <a:ext cx="5998882" cy="333935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5" name="Прямоугольник 14"/>
          <p:cNvSpPr/>
          <p:nvPr/>
        </p:nvSpPr>
        <p:spPr>
          <a:xfrm>
            <a:off x="135588" y="4591491"/>
            <a:ext cx="11977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JAMI:150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Правая фигурная скобка 15"/>
          <p:cNvSpPr/>
          <p:nvPr/>
        </p:nvSpPr>
        <p:spPr>
          <a:xfrm>
            <a:off x="7471200" y="2348881"/>
            <a:ext cx="485136" cy="201622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Прямоугольник 16"/>
          <p:cNvSpPr/>
          <p:nvPr/>
        </p:nvSpPr>
        <p:spPr>
          <a:xfrm>
            <a:off x="7933233" y="3172327"/>
            <a:ext cx="121058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UMUMIY</a:t>
            </a:r>
          </a:p>
          <a:p>
            <a:pPr algn="ctr"/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298ta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185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theme/_rels/them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Цитаты">
  <a:themeElements>
    <a:clrScheme name="Цитаты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F03B5E"/>
      </a:accent1>
      <a:accent2>
        <a:srgbClr val="DC6FEC"/>
      </a:accent2>
      <a:accent3>
        <a:srgbClr val="60B1F2"/>
      </a:accent3>
      <a:accent4>
        <a:srgbClr val="6AD5BB"/>
      </a:accent4>
      <a:accent5>
        <a:srgbClr val="E8AB4E"/>
      </a:accent5>
      <a:accent6>
        <a:srgbClr val="F56447"/>
      </a:accent6>
      <a:hlink>
        <a:srgbClr val="8F8F8F"/>
      </a:hlink>
      <a:folHlink>
        <a:srgbClr val="A5A5A5"/>
      </a:folHlink>
    </a:clrScheme>
    <a:fontScheme name="Цитаты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Цитаты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ACECE1E4-636E-48DB-87ED-4A76DC93378F}"/>
    </a:ext>
  </a:extLst>
</a:theme>
</file>

<file path=ppt/theme/theme3.xml><?xml version="1.0" encoding="utf-8"?>
<a:theme xmlns:a="http://schemas.openxmlformats.org/drawingml/2006/main" name="1_Цитаты">
  <a:themeElements>
    <a:clrScheme name="Цитаты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9ECD33"/>
      </a:accent1>
      <a:accent2>
        <a:srgbClr val="E19933"/>
      </a:accent2>
      <a:accent3>
        <a:srgbClr val="DC5D3D"/>
      </a:accent3>
      <a:accent4>
        <a:srgbClr val="A967CB"/>
      </a:accent4>
      <a:accent5>
        <a:srgbClr val="5EA5DD"/>
      </a:accent5>
      <a:accent6>
        <a:srgbClr val="44BEA9"/>
      </a:accent6>
      <a:hlink>
        <a:srgbClr val="8F8F8F"/>
      </a:hlink>
      <a:folHlink>
        <a:srgbClr val="A5A5A5"/>
      </a:folHlink>
    </a:clrScheme>
    <a:fontScheme name="Цитаты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Цитаты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98D1675B-7325-48AD-994B-0DEF3379A98D}"/>
    </a:ext>
  </a:extLst>
</a:theme>
</file>

<file path=ppt/theme/theme4.xml><?xml version="1.0" encoding="utf-8"?>
<a:theme xmlns:a="http://schemas.openxmlformats.org/drawingml/2006/main" name="Окаймление">
  <a:themeElements>
    <a:clrScheme name="Окаймление">
      <a:dk1>
        <a:srgbClr val="2C2C2C"/>
      </a:dk1>
      <a:lt1>
        <a:srgbClr val="FFFFFF"/>
      </a:lt1>
      <a:dk2>
        <a:srgbClr val="099BDD"/>
      </a:dk2>
      <a:lt2>
        <a:srgbClr val="F2F2F2"/>
      </a:lt2>
      <a:accent1>
        <a:srgbClr val="FFC000"/>
      </a:accent1>
      <a:accent2>
        <a:srgbClr val="A5D028"/>
      </a:accent2>
      <a:accent3>
        <a:srgbClr val="08CC78"/>
      </a:accent3>
      <a:accent4>
        <a:srgbClr val="F24099"/>
      </a:accent4>
      <a:accent5>
        <a:srgbClr val="828288"/>
      </a:accent5>
      <a:accent6>
        <a:srgbClr val="F56617"/>
      </a:accent6>
      <a:hlink>
        <a:srgbClr val="005DBA"/>
      </a:hlink>
      <a:folHlink>
        <a:srgbClr val="6C606A"/>
      </a:folHlink>
    </a:clrScheme>
    <a:fontScheme name="Окаймление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Окаймление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nded" id="{98DFF888-2449-4D28-977C-6306C017633E}" vid="{9792607F-9579-4224-82FF-9C88C3E1E53D}"/>
    </a:ext>
  </a:extLst>
</a:theme>
</file>

<file path=ppt/theme/theme5.xml><?xml version="1.0" encoding="utf-8"?>
<a:theme xmlns:a="http://schemas.openxmlformats.org/drawingml/2006/main" name="2_Цитаты">
  <a:themeElements>
    <a:clrScheme name="Цитаты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9ECD33"/>
      </a:accent1>
      <a:accent2>
        <a:srgbClr val="E19933"/>
      </a:accent2>
      <a:accent3>
        <a:srgbClr val="DC5D3D"/>
      </a:accent3>
      <a:accent4>
        <a:srgbClr val="A967CB"/>
      </a:accent4>
      <a:accent5>
        <a:srgbClr val="5EA5DD"/>
      </a:accent5>
      <a:accent6>
        <a:srgbClr val="44BEA9"/>
      </a:accent6>
      <a:hlink>
        <a:srgbClr val="8F8F8F"/>
      </a:hlink>
      <a:folHlink>
        <a:srgbClr val="A5A5A5"/>
      </a:folHlink>
    </a:clrScheme>
    <a:fontScheme name="Цитаты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Цитаты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98D1675B-7325-48AD-994B-0DEF3379A98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821</TotalTime>
  <Words>626</Words>
  <Application>Microsoft Office PowerPoint</Application>
  <PresentationFormat>Экран (4:3)</PresentationFormat>
  <Paragraphs>56</Paragraphs>
  <Slides>16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5</vt:i4>
      </vt:variant>
      <vt:variant>
        <vt:lpstr>Заголовки слайдов</vt:lpstr>
      </vt:variant>
      <vt:variant>
        <vt:i4>16</vt:i4>
      </vt:variant>
    </vt:vector>
  </HeadingPairs>
  <TitlesOfParts>
    <vt:vector size="29" baseType="lpstr">
      <vt:lpstr>Arial</vt:lpstr>
      <vt:lpstr>Calibri</vt:lpstr>
      <vt:lpstr>Century Gothic</vt:lpstr>
      <vt:lpstr>Corbel</vt:lpstr>
      <vt:lpstr>Times New Roman</vt:lpstr>
      <vt:lpstr>Trebuchet MS</vt:lpstr>
      <vt:lpstr>Wingdings</vt:lpstr>
      <vt:lpstr>Wingdings 2</vt:lpstr>
      <vt:lpstr>Тема Office</vt:lpstr>
      <vt:lpstr>Цитаты</vt:lpstr>
      <vt:lpstr>1_Цитаты</vt:lpstr>
      <vt:lpstr>Окаймление</vt:lpstr>
      <vt:lpstr>2_Цитаты</vt:lpstr>
      <vt:lpstr>Презентация PowerPoint</vt:lpstr>
      <vt:lpstr>Презентация PowerPoint</vt:lpstr>
      <vt:lpstr>Презентация PowerPoint</vt:lpstr>
      <vt:lpstr>Презентация PowerPoint</vt:lpstr>
      <vt:lpstr>Aholi tarkibida ayol va erkaklarning ulushi</vt:lpstr>
      <vt:lpstr>Презентация PowerPoint</vt:lpstr>
      <vt:lpstr>Respublikamizda 2023-yilning 1-avgust holatiga jami 44 958 ta oilaviy korxonalar faoliyat yuritayotgani ma’lum bo‘ldi.</vt:lpstr>
      <vt:lpstr>Buxoro viloyati sanoat korxonalari</vt:lpstr>
      <vt:lpstr>Презентация PowerPoint</vt:lpstr>
      <vt:lpstr>“G‘ijduvon” erkin iqtisodiy zonasi</vt:lpstr>
      <vt:lpstr>2.BUXORO VILOYATINING IQTISODIY SALOHIYATI</vt:lpstr>
      <vt:lpstr>3.Turizm salohiyati</vt:lpstr>
      <vt:lpstr>3.Turizm salohiyati</vt:lpstr>
      <vt:lpstr>3.Turizm salohiyati</vt:lpstr>
      <vt:lpstr>3.Turizm salohiyati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windows</dc:creator>
  <cp:lastModifiedBy>Microsoft Computers</cp:lastModifiedBy>
  <cp:revision>51</cp:revision>
  <dcterms:created xsi:type="dcterms:W3CDTF">2023-11-07T06:19:44Z</dcterms:created>
  <dcterms:modified xsi:type="dcterms:W3CDTF">2023-11-20T05:06:46Z</dcterms:modified>
</cp:coreProperties>
</file>